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Lst>
  <p:notesMasterIdLst>
    <p:notesMasterId r:id="rId75"/>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Lst>
  <p:sldSz cx="9144000" cy="6858000" type="screen4x3"/>
  <p:notesSz cx="9928225"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102" y="5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8"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en-GB" sz="4400" b="0" strike="noStrike" spc="-1">
                <a:solidFill>
                  <a:srgbClr val="000000"/>
                </a:solidFill>
                <a:latin typeface="Arial"/>
              </a:rPr>
              <a:t>Click to move the slide</a:t>
            </a:r>
          </a:p>
        </p:txBody>
      </p:sp>
      <p:sp>
        <p:nvSpPr>
          <p:cNvPr id="249" name="PlaceHolder 2"/>
          <p:cNvSpPr>
            <a:spLocks noGrp="1"/>
          </p:cNvSpPr>
          <p:nvPr>
            <p:ph type="body"/>
          </p:nvPr>
        </p:nvSpPr>
        <p:spPr>
          <a:xfrm>
            <a:off x="756000" y="5078520"/>
            <a:ext cx="6047640" cy="4811040"/>
          </a:xfrm>
          <a:prstGeom prst="rect">
            <a:avLst/>
          </a:prstGeom>
        </p:spPr>
        <p:txBody>
          <a:bodyPr lIns="0" tIns="0" rIns="0" bIns="0">
            <a:noAutofit/>
          </a:bodyPr>
          <a:lstStyle/>
          <a:p>
            <a:r>
              <a:rPr lang="en-GB" sz="2000" b="0" strike="noStrike" spc="-1">
                <a:latin typeface="Arial"/>
              </a:rPr>
              <a:t>Click to edit the notes' format</a:t>
            </a:r>
          </a:p>
        </p:txBody>
      </p:sp>
      <p:sp>
        <p:nvSpPr>
          <p:cNvPr id="250" name="PlaceHolder 3"/>
          <p:cNvSpPr>
            <a:spLocks noGrp="1"/>
          </p:cNvSpPr>
          <p:nvPr>
            <p:ph type="hdr"/>
          </p:nvPr>
        </p:nvSpPr>
        <p:spPr>
          <a:xfrm>
            <a:off x="0" y="0"/>
            <a:ext cx="3280680" cy="534240"/>
          </a:xfrm>
          <a:prstGeom prst="rect">
            <a:avLst/>
          </a:prstGeom>
        </p:spPr>
        <p:txBody>
          <a:bodyPr lIns="0" tIns="0" rIns="0" bIns="0">
            <a:noAutofit/>
          </a:bodyPr>
          <a:lstStyle/>
          <a:p>
            <a:r>
              <a:rPr lang="en-GB" sz="1400" b="0" strike="noStrike" spc="-1">
                <a:latin typeface="Times New Roman"/>
              </a:rPr>
              <a:t>&lt;header&gt;</a:t>
            </a:r>
          </a:p>
        </p:txBody>
      </p:sp>
      <p:sp>
        <p:nvSpPr>
          <p:cNvPr id="251"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GB" sz="1400" b="0" strike="noStrike" spc="-1">
                <a:latin typeface="Times New Roman"/>
              </a:rPr>
              <a:t>&lt;date/time&gt;</a:t>
            </a:r>
          </a:p>
        </p:txBody>
      </p:sp>
      <p:sp>
        <p:nvSpPr>
          <p:cNvPr id="252"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GB" sz="1400" b="0" strike="noStrike" spc="-1">
                <a:latin typeface="Times New Roman"/>
              </a:rPr>
              <a:t>&lt;footer&gt;</a:t>
            </a:r>
          </a:p>
        </p:txBody>
      </p:sp>
      <p:sp>
        <p:nvSpPr>
          <p:cNvPr id="253"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19D6BBA3-F021-4306-9378-E40FF74ED146}" type="slidenum">
              <a:rPr lang="en-GB" sz="1400" b="0" strike="noStrike" spc="-1">
                <a:latin typeface="Times New Roman"/>
              </a:rPr>
              <a:t>‹#›</a:t>
            </a:fld>
            <a:endParaRPr lang="en-GB"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PlaceHolder 1"/>
          <p:cNvSpPr>
            <a:spLocks noGrp="1" noRot="1" noChangeAspect="1"/>
          </p:cNvSpPr>
          <p:nvPr>
            <p:ph type="sldImg"/>
          </p:nvPr>
        </p:nvSpPr>
        <p:spPr>
          <a:xfrm>
            <a:off x="3263760" y="509760"/>
            <a:ext cx="3400200" cy="2550600"/>
          </a:xfrm>
          <a:prstGeom prst="rect">
            <a:avLst/>
          </a:prstGeom>
        </p:spPr>
      </p:sp>
      <p:sp>
        <p:nvSpPr>
          <p:cNvPr id="674"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675"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01D8429B-C218-4DFF-90C4-F12071D567A2}" type="slidenum">
              <a:rPr lang="en-GB" sz="1200" b="0" strike="noStrike" spc="-1">
                <a:solidFill>
                  <a:srgbClr val="000000"/>
                </a:solidFill>
                <a:latin typeface="Times New Roman"/>
                <a:ea typeface="+mn-ea"/>
              </a:rPr>
              <a:t>1</a:t>
            </a:fld>
            <a:endParaRPr lang="en-GB" sz="1200" b="0" strike="noStrike" spc="-1">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PlaceHolder 1"/>
          <p:cNvSpPr>
            <a:spLocks noGrp="1" noRot="1" noChangeAspect="1"/>
          </p:cNvSpPr>
          <p:nvPr>
            <p:ph type="sldImg"/>
          </p:nvPr>
        </p:nvSpPr>
        <p:spPr>
          <a:xfrm>
            <a:off x="3263760" y="509760"/>
            <a:ext cx="3400200" cy="2550600"/>
          </a:xfrm>
          <a:prstGeom prst="rect">
            <a:avLst/>
          </a:prstGeom>
        </p:spPr>
      </p:sp>
      <p:sp>
        <p:nvSpPr>
          <p:cNvPr id="701"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02"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7184D2CE-3BE7-4169-B2C9-24F6B09BF797}" type="slidenum">
              <a:rPr lang="en-GB" sz="1200" b="0" strike="noStrike" spc="-1">
                <a:solidFill>
                  <a:srgbClr val="000000"/>
                </a:solidFill>
                <a:latin typeface="Times New Roman"/>
              </a:rPr>
              <a:t>13</a:t>
            </a:fld>
            <a:endParaRPr lang="en-GB" sz="1200" b="0" strike="noStrike" spc="-1">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PlaceHolder 1"/>
          <p:cNvSpPr>
            <a:spLocks noGrp="1" noRot="1" noChangeAspect="1"/>
          </p:cNvSpPr>
          <p:nvPr>
            <p:ph type="sldImg"/>
          </p:nvPr>
        </p:nvSpPr>
        <p:spPr>
          <a:xfrm>
            <a:off x="3263760" y="509760"/>
            <a:ext cx="3400200" cy="2550600"/>
          </a:xfrm>
          <a:prstGeom prst="rect">
            <a:avLst/>
          </a:prstGeom>
        </p:spPr>
      </p:sp>
      <p:sp>
        <p:nvSpPr>
          <p:cNvPr id="704"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05"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06FB83A9-FEED-4C99-B764-04B33583B74D}" type="slidenum">
              <a:rPr lang="en-GB" sz="1200" b="0" strike="noStrike" spc="-1">
                <a:solidFill>
                  <a:srgbClr val="000000"/>
                </a:solidFill>
                <a:latin typeface="Times New Roman"/>
              </a:rPr>
              <a:t>14</a:t>
            </a:fld>
            <a:endParaRPr lang="en-GB" sz="1200" b="0" strike="noStrike" spc="-1">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PlaceHolder 1"/>
          <p:cNvSpPr>
            <a:spLocks noGrp="1" noRot="1" noChangeAspect="1"/>
          </p:cNvSpPr>
          <p:nvPr>
            <p:ph type="sldImg"/>
          </p:nvPr>
        </p:nvSpPr>
        <p:spPr>
          <a:xfrm>
            <a:off x="3263760" y="509760"/>
            <a:ext cx="3400200" cy="2550600"/>
          </a:xfrm>
          <a:prstGeom prst="rect">
            <a:avLst/>
          </a:prstGeom>
        </p:spPr>
      </p:sp>
      <p:sp>
        <p:nvSpPr>
          <p:cNvPr id="707"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08"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9BE55E93-BB86-45E1-85EE-A85B46FC59B7}" type="slidenum">
              <a:rPr lang="en-GB" sz="1200" b="0" strike="noStrike" spc="-1">
                <a:solidFill>
                  <a:srgbClr val="000000"/>
                </a:solidFill>
                <a:latin typeface="Times New Roman"/>
              </a:rPr>
              <a:t>15</a:t>
            </a:fld>
            <a:endParaRPr lang="en-GB" sz="1200" b="0" strike="noStrike" spc="-1">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PlaceHolder 1"/>
          <p:cNvSpPr>
            <a:spLocks noGrp="1" noRot="1" noChangeAspect="1"/>
          </p:cNvSpPr>
          <p:nvPr>
            <p:ph type="sldImg"/>
          </p:nvPr>
        </p:nvSpPr>
        <p:spPr>
          <a:xfrm>
            <a:off x="3263760" y="509760"/>
            <a:ext cx="3400200" cy="2550600"/>
          </a:xfrm>
          <a:prstGeom prst="rect">
            <a:avLst/>
          </a:prstGeom>
        </p:spPr>
      </p:sp>
      <p:sp>
        <p:nvSpPr>
          <p:cNvPr id="710"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11"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D4AA67B4-76D5-4457-B71F-C7FF461BB0EC}" type="slidenum">
              <a:rPr lang="en-GB" sz="1200" b="0" strike="noStrike" spc="-1">
                <a:solidFill>
                  <a:srgbClr val="000000"/>
                </a:solidFill>
                <a:latin typeface="Times New Roman"/>
              </a:rPr>
              <a:t>16</a:t>
            </a:fld>
            <a:endParaRPr lang="en-GB" sz="1200" b="0" strike="noStrike" spc="-1">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PlaceHolder 1"/>
          <p:cNvSpPr>
            <a:spLocks noGrp="1" noRot="1" noChangeAspect="1"/>
          </p:cNvSpPr>
          <p:nvPr>
            <p:ph type="sldImg"/>
          </p:nvPr>
        </p:nvSpPr>
        <p:spPr>
          <a:xfrm>
            <a:off x="3263760" y="509760"/>
            <a:ext cx="3400200" cy="2550600"/>
          </a:xfrm>
          <a:prstGeom prst="rect">
            <a:avLst/>
          </a:prstGeom>
        </p:spPr>
      </p:sp>
      <p:sp>
        <p:nvSpPr>
          <p:cNvPr id="713"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14"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749D5FB8-BD6E-4207-A2F6-723313667FF7}" type="slidenum">
              <a:rPr lang="en-GB" sz="1200" b="0" strike="noStrike" spc="-1">
                <a:solidFill>
                  <a:srgbClr val="000000"/>
                </a:solidFill>
                <a:latin typeface="Times New Roman"/>
              </a:rPr>
              <a:t>17</a:t>
            </a:fld>
            <a:endParaRPr lang="en-GB" sz="1200" b="0" strike="noStrike" spc="-1">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PlaceHolder 1"/>
          <p:cNvSpPr>
            <a:spLocks noGrp="1" noRot="1" noChangeAspect="1"/>
          </p:cNvSpPr>
          <p:nvPr>
            <p:ph type="sldImg"/>
          </p:nvPr>
        </p:nvSpPr>
        <p:spPr>
          <a:xfrm>
            <a:off x="3263900" y="509588"/>
            <a:ext cx="3400425" cy="2551112"/>
          </a:xfrm>
          <a:prstGeom prst="rect">
            <a:avLst/>
          </a:prstGeom>
        </p:spPr>
      </p:sp>
      <p:sp>
        <p:nvSpPr>
          <p:cNvPr id="716"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17"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A0E4C218-BE76-49C4-B7B4-C9DAD32EC933}" type="slidenum">
              <a:rPr lang="en-GB" sz="1200" b="0" strike="noStrike" spc="-1">
                <a:solidFill>
                  <a:srgbClr val="000000"/>
                </a:solidFill>
                <a:latin typeface="Times New Roman"/>
              </a:rPr>
              <a:t>18</a:t>
            </a:fld>
            <a:endParaRPr lang="en-GB" sz="1200" b="0" strike="noStrike" spc="-1">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PlaceHolder 1"/>
          <p:cNvSpPr>
            <a:spLocks noGrp="1" noRot="1" noChangeAspect="1"/>
          </p:cNvSpPr>
          <p:nvPr>
            <p:ph type="sldImg"/>
          </p:nvPr>
        </p:nvSpPr>
        <p:spPr>
          <a:xfrm>
            <a:off x="3263760" y="509760"/>
            <a:ext cx="3400200" cy="2550600"/>
          </a:xfrm>
          <a:prstGeom prst="rect">
            <a:avLst/>
          </a:prstGeom>
        </p:spPr>
      </p:sp>
      <p:sp>
        <p:nvSpPr>
          <p:cNvPr id="719"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20"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15E06CE8-3DCD-4639-BDEE-B0EE8F88D20D}" type="slidenum">
              <a:rPr lang="en-GB" sz="1200" b="0" strike="noStrike" spc="-1">
                <a:solidFill>
                  <a:srgbClr val="000000"/>
                </a:solidFill>
                <a:latin typeface="Times New Roman"/>
              </a:rPr>
              <a:t>19</a:t>
            </a:fld>
            <a:endParaRPr lang="en-GB" sz="1200" b="0" strike="noStrike" spc="-1">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PlaceHolder 1"/>
          <p:cNvSpPr>
            <a:spLocks noGrp="1" noRot="1" noChangeAspect="1"/>
          </p:cNvSpPr>
          <p:nvPr>
            <p:ph type="sldImg"/>
          </p:nvPr>
        </p:nvSpPr>
        <p:spPr>
          <a:xfrm>
            <a:off x="3263760" y="509760"/>
            <a:ext cx="3400200" cy="2550600"/>
          </a:xfrm>
          <a:prstGeom prst="rect">
            <a:avLst/>
          </a:prstGeom>
        </p:spPr>
      </p:sp>
      <p:sp>
        <p:nvSpPr>
          <p:cNvPr id="722"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23"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2BFC240E-2753-422A-B998-4170A7F3FEB9}" type="slidenum">
              <a:rPr lang="en-GB" sz="1200" b="0" strike="noStrike" spc="-1">
                <a:solidFill>
                  <a:srgbClr val="000000"/>
                </a:solidFill>
                <a:latin typeface="Times New Roman"/>
              </a:rPr>
              <a:t>20</a:t>
            </a:fld>
            <a:endParaRPr lang="en-GB" sz="1200" b="0" strike="noStrike" spc="-1">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PlaceHolder 1"/>
          <p:cNvSpPr>
            <a:spLocks noGrp="1" noRot="1" noChangeAspect="1"/>
          </p:cNvSpPr>
          <p:nvPr>
            <p:ph type="sldImg"/>
          </p:nvPr>
        </p:nvSpPr>
        <p:spPr>
          <a:xfrm>
            <a:off x="3263760" y="509760"/>
            <a:ext cx="3400200" cy="2550600"/>
          </a:xfrm>
          <a:prstGeom prst="rect">
            <a:avLst/>
          </a:prstGeom>
        </p:spPr>
      </p:sp>
      <p:sp>
        <p:nvSpPr>
          <p:cNvPr id="725"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26"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7FFF2161-68AB-47E5-8934-B8A6A9B7373C}" type="slidenum">
              <a:rPr lang="en-GB" sz="1200" b="0" strike="noStrike" spc="-1">
                <a:solidFill>
                  <a:srgbClr val="000000"/>
                </a:solidFill>
                <a:latin typeface="Times New Roman"/>
              </a:rPr>
              <a:t>21</a:t>
            </a:fld>
            <a:endParaRPr lang="en-GB" sz="1200" b="0" strike="noStrike" spc="-1">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PlaceHolder 1"/>
          <p:cNvSpPr>
            <a:spLocks noGrp="1" noRot="1" noChangeAspect="1"/>
          </p:cNvSpPr>
          <p:nvPr>
            <p:ph type="sldImg"/>
          </p:nvPr>
        </p:nvSpPr>
        <p:spPr>
          <a:xfrm>
            <a:off x="3263900" y="509588"/>
            <a:ext cx="3400425" cy="2551112"/>
          </a:xfrm>
          <a:prstGeom prst="rect">
            <a:avLst/>
          </a:prstGeom>
        </p:spPr>
      </p:sp>
      <p:sp>
        <p:nvSpPr>
          <p:cNvPr id="728"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29"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FB726C9D-E4D3-455E-9210-C3880EC4F03E}" type="slidenum">
              <a:rPr lang="en-GB" sz="1200" b="0" strike="noStrike" spc="-1">
                <a:solidFill>
                  <a:srgbClr val="000000"/>
                </a:solidFill>
                <a:latin typeface="Times New Roman"/>
              </a:rPr>
              <a:t>22</a:t>
            </a:fld>
            <a:endParaRPr lang="en-GB"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PlaceHolder 1"/>
          <p:cNvSpPr>
            <a:spLocks noGrp="1" noRot="1" noChangeAspect="1"/>
          </p:cNvSpPr>
          <p:nvPr>
            <p:ph type="sldImg"/>
          </p:nvPr>
        </p:nvSpPr>
        <p:spPr>
          <a:xfrm>
            <a:off x="3263760" y="509760"/>
            <a:ext cx="3400200" cy="2550600"/>
          </a:xfrm>
          <a:prstGeom prst="rect">
            <a:avLst/>
          </a:prstGeom>
        </p:spPr>
      </p:sp>
      <p:sp>
        <p:nvSpPr>
          <p:cNvPr id="677"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678"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A0BEE3E9-B185-4012-A562-6BC7926B065B}" type="slidenum">
              <a:rPr lang="en-GB" sz="1200" b="0" strike="noStrike" spc="-1">
                <a:solidFill>
                  <a:srgbClr val="000000"/>
                </a:solidFill>
                <a:latin typeface="Times New Roman"/>
              </a:rPr>
              <a:t>2</a:t>
            </a:fld>
            <a:endParaRPr lang="en-GB" sz="1200" b="0" strike="noStrike" spc="-1">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PlaceHolder 1"/>
          <p:cNvSpPr>
            <a:spLocks noGrp="1" noRot="1" noChangeAspect="1"/>
          </p:cNvSpPr>
          <p:nvPr>
            <p:ph type="sldImg"/>
          </p:nvPr>
        </p:nvSpPr>
        <p:spPr>
          <a:xfrm>
            <a:off x="3263760" y="509760"/>
            <a:ext cx="3400200" cy="2550600"/>
          </a:xfrm>
          <a:prstGeom prst="rect">
            <a:avLst/>
          </a:prstGeom>
        </p:spPr>
      </p:sp>
      <p:sp>
        <p:nvSpPr>
          <p:cNvPr id="731"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32"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6F2D50D5-F16F-487B-9C02-939B2C5492F3}" type="slidenum">
              <a:rPr lang="en-GB" sz="1200" b="0" strike="noStrike" spc="-1">
                <a:solidFill>
                  <a:srgbClr val="000000"/>
                </a:solidFill>
                <a:latin typeface="Times New Roman"/>
              </a:rPr>
              <a:t>23</a:t>
            </a:fld>
            <a:endParaRPr lang="en-GB" sz="1200" b="0" strike="noStrike" spc="-1">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PlaceHolder 1"/>
          <p:cNvSpPr>
            <a:spLocks noGrp="1" noRot="1" noChangeAspect="1"/>
          </p:cNvSpPr>
          <p:nvPr>
            <p:ph type="sldImg"/>
          </p:nvPr>
        </p:nvSpPr>
        <p:spPr>
          <a:xfrm>
            <a:off x="3263760" y="509760"/>
            <a:ext cx="3400200" cy="2550600"/>
          </a:xfrm>
          <a:prstGeom prst="rect">
            <a:avLst/>
          </a:prstGeom>
        </p:spPr>
      </p:sp>
      <p:sp>
        <p:nvSpPr>
          <p:cNvPr id="734"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35"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AB65545D-C731-4C76-B7CA-FF3DA11A3F59}" type="slidenum">
              <a:rPr lang="en-GB" sz="1200" b="0" strike="noStrike" spc="-1">
                <a:solidFill>
                  <a:srgbClr val="000000"/>
                </a:solidFill>
                <a:latin typeface="Times New Roman"/>
              </a:rPr>
              <a:t>24</a:t>
            </a:fld>
            <a:endParaRPr lang="en-GB" sz="1200" b="0" strike="noStrike" spc="-1">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PlaceHolder 1"/>
          <p:cNvSpPr>
            <a:spLocks noGrp="1" noRot="1" noChangeAspect="1"/>
          </p:cNvSpPr>
          <p:nvPr>
            <p:ph type="sldImg"/>
          </p:nvPr>
        </p:nvSpPr>
        <p:spPr>
          <a:xfrm>
            <a:off x="3263900" y="509588"/>
            <a:ext cx="3400425" cy="2551112"/>
          </a:xfrm>
          <a:prstGeom prst="rect">
            <a:avLst/>
          </a:prstGeom>
        </p:spPr>
      </p:sp>
      <p:sp>
        <p:nvSpPr>
          <p:cNvPr id="737"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38"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97BA41A3-BBC8-4DD1-82AE-F5D25FA3C13C}" type="slidenum">
              <a:rPr lang="en-GB" sz="1200" b="0" strike="noStrike" spc="-1">
                <a:solidFill>
                  <a:srgbClr val="000000"/>
                </a:solidFill>
                <a:latin typeface="Times New Roman"/>
              </a:rPr>
              <a:t>25</a:t>
            </a:fld>
            <a:endParaRPr lang="en-GB" sz="1200" b="0" strike="noStrike" spc="-1">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PlaceHolder 1"/>
          <p:cNvSpPr>
            <a:spLocks noGrp="1" noRot="1" noChangeAspect="1"/>
          </p:cNvSpPr>
          <p:nvPr>
            <p:ph type="sldImg"/>
          </p:nvPr>
        </p:nvSpPr>
        <p:spPr>
          <a:xfrm>
            <a:off x="3263900" y="509588"/>
            <a:ext cx="3400425" cy="2551112"/>
          </a:xfrm>
          <a:prstGeom prst="rect">
            <a:avLst/>
          </a:prstGeom>
        </p:spPr>
      </p:sp>
      <p:sp>
        <p:nvSpPr>
          <p:cNvPr id="740"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41"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8DC3EB1A-F2DE-4D0A-B04D-001194263DD8}" type="slidenum">
              <a:rPr lang="en-GB" sz="1200" b="0" strike="noStrike" spc="-1">
                <a:solidFill>
                  <a:srgbClr val="000000"/>
                </a:solidFill>
                <a:latin typeface="Times New Roman"/>
              </a:rPr>
              <a:t>26</a:t>
            </a:fld>
            <a:endParaRPr lang="en-GB" sz="1200" b="0" strike="noStrike" spc="-1">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PlaceHolder 1"/>
          <p:cNvSpPr>
            <a:spLocks noGrp="1" noRot="1" noChangeAspect="1"/>
          </p:cNvSpPr>
          <p:nvPr>
            <p:ph type="sldImg"/>
          </p:nvPr>
        </p:nvSpPr>
        <p:spPr>
          <a:xfrm>
            <a:off x="3263900" y="509588"/>
            <a:ext cx="3400425" cy="2551112"/>
          </a:xfrm>
          <a:prstGeom prst="rect">
            <a:avLst/>
          </a:prstGeom>
        </p:spPr>
      </p:sp>
      <p:sp>
        <p:nvSpPr>
          <p:cNvPr id="743"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44"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8EBD1660-7A4C-4FD8-90CA-0580FAC0CEBE}" type="slidenum">
              <a:rPr lang="en-GB" sz="1200" b="0" strike="noStrike" spc="-1">
                <a:solidFill>
                  <a:srgbClr val="000000"/>
                </a:solidFill>
                <a:latin typeface="Times New Roman"/>
              </a:rPr>
              <a:t>27</a:t>
            </a:fld>
            <a:endParaRPr lang="en-GB" sz="1200" b="0" strike="noStrike" spc="-1">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PlaceHolder 1"/>
          <p:cNvSpPr>
            <a:spLocks noGrp="1" noRot="1" noChangeAspect="1"/>
          </p:cNvSpPr>
          <p:nvPr>
            <p:ph type="sldImg"/>
          </p:nvPr>
        </p:nvSpPr>
        <p:spPr>
          <a:xfrm>
            <a:off x="3263900" y="509588"/>
            <a:ext cx="3400425" cy="2551112"/>
          </a:xfrm>
          <a:prstGeom prst="rect">
            <a:avLst/>
          </a:prstGeom>
        </p:spPr>
      </p:sp>
      <p:sp>
        <p:nvSpPr>
          <p:cNvPr id="746"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47"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CD71499F-3A38-428B-93F5-C804BFA3EDC9}" type="slidenum">
              <a:rPr lang="en-GB" sz="1200" b="0" strike="noStrike" spc="-1">
                <a:solidFill>
                  <a:srgbClr val="000000"/>
                </a:solidFill>
                <a:latin typeface="Times New Roman"/>
              </a:rPr>
              <a:t>28</a:t>
            </a:fld>
            <a:endParaRPr lang="en-GB" sz="1200" b="0" strike="noStrike" spc="-1">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PlaceHolder 1"/>
          <p:cNvSpPr>
            <a:spLocks noGrp="1" noRot="1" noChangeAspect="1"/>
          </p:cNvSpPr>
          <p:nvPr>
            <p:ph type="sldImg"/>
          </p:nvPr>
        </p:nvSpPr>
        <p:spPr>
          <a:xfrm>
            <a:off x="3263900" y="509588"/>
            <a:ext cx="3400425" cy="2551112"/>
          </a:xfrm>
          <a:prstGeom prst="rect">
            <a:avLst/>
          </a:prstGeom>
        </p:spPr>
      </p:sp>
      <p:sp>
        <p:nvSpPr>
          <p:cNvPr id="749"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50"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16208737-812A-4730-8D24-3EC68FBE9797}" type="slidenum">
              <a:rPr lang="en-GB" sz="1200" b="0" strike="noStrike" spc="-1">
                <a:solidFill>
                  <a:srgbClr val="000000"/>
                </a:solidFill>
                <a:latin typeface="Times New Roman"/>
              </a:rPr>
              <a:t>29</a:t>
            </a:fld>
            <a:endParaRPr lang="en-GB" sz="1200" b="0" strike="noStrike" spc="-1">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PlaceHolder 1"/>
          <p:cNvSpPr>
            <a:spLocks noGrp="1" noRot="1" noChangeAspect="1"/>
          </p:cNvSpPr>
          <p:nvPr>
            <p:ph type="sldImg"/>
          </p:nvPr>
        </p:nvSpPr>
        <p:spPr>
          <a:xfrm>
            <a:off x="3263900" y="509588"/>
            <a:ext cx="3400425" cy="2551112"/>
          </a:xfrm>
          <a:prstGeom prst="rect">
            <a:avLst/>
          </a:prstGeom>
        </p:spPr>
      </p:sp>
      <p:sp>
        <p:nvSpPr>
          <p:cNvPr id="752"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53"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D0BDF61E-83AE-403E-8977-F81A6EDC495F}" type="slidenum">
              <a:rPr lang="en-GB" sz="1200" b="0" strike="noStrike" spc="-1">
                <a:solidFill>
                  <a:srgbClr val="000000"/>
                </a:solidFill>
                <a:latin typeface="Times New Roman"/>
              </a:rPr>
              <a:t>30</a:t>
            </a:fld>
            <a:endParaRPr lang="en-GB" sz="1200" b="0" strike="noStrike" spc="-1">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PlaceHolder 1"/>
          <p:cNvSpPr>
            <a:spLocks noGrp="1" noRot="1" noChangeAspect="1"/>
          </p:cNvSpPr>
          <p:nvPr>
            <p:ph type="sldImg"/>
          </p:nvPr>
        </p:nvSpPr>
        <p:spPr>
          <a:xfrm>
            <a:off x="3263900" y="509588"/>
            <a:ext cx="3400425" cy="2551112"/>
          </a:xfrm>
          <a:prstGeom prst="rect">
            <a:avLst/>
          </a:prstGeom>
        </p:spPr>
      </p:sp>
      <p:sp>
        <p:nvSpPr>
          <p:cNvPr id="755"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56"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47417A6A-B3E4-4BBF-8077-2766D719BF35}" type="slidenum">
              <a:rPr lang="en-GB" sz="1200" b="0" strike="noStrike" spc="-1">
                <a:solidFill>
                  <a:srgbClr val="000000"/>
                </a:solidFill>
                <a:latin typeface="Times New Roman"/>
              </a:rPr>
              <a:t>31</a:t>
            </a:fld>
            <a:endParaRPr lang="en-GB" sz="1200" b="0" strike="noStrike" spc="-1">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PlaceHolder 1"/>
          <p:cNvSpPr>
            <a:spLocks noGrp="1" noRot="1" noChangeAspect="1"/>
          </p:cNvSpPr>
          <p:nvPr>
            <p:ph type="sldImg"/>
          </p:nvPr>
        </p:nvSpPr>
        <p:spPr>
          <a:xfrm>
            <a:off x="3263900" y="509588"/>
            <a:ext cx="3400425" cy="2551112"/>
          </a:xfrm>
          <a:prstGeom prst="rect">
            <a:avLst/>
          </a:prstGeom>
        </p:spPr>
      </p:sp>
      <p:sp>
        <p:nvSpPr>
          <p:cNvPr id="758"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59"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F7BE72FC-F31E-4CD6-BA97-A6CE3579ACCD}" type="slidenum">
              <a:rPr lang="en-GB" sz="1200" b="0" strike="noStrike" spc="-1">
                <a:solidFill>
                  <a:srgbClr val="000000"/>
                </a:solidFill>
                <a:latin typeface="Times New Roman"/>
              </a:rPr>
              <a:t>32</a:t>
            </a:fld>
            <a:endParaRPr lang="en-GB" sz="12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PlaceHolder 1"/>
          <p:cNvSpPr>
            <a:spLocks noGrp="1" noRot="1" noChangeAspect="1"/>
          </p:cNvSpPr>
          <p:nvPr>
            <p:ph type="sldImg"/>
          </p:nvPr>
        </p:nvSpPr>
        <p:spPr>
          <a:xfrm>
            <a:off x="3263760" y="509760"/>
            <a:ext cx="3400200" cy="2550600"/>
          </a:xfrm>
          <a:prstGeom prst="rect">
            <a:avLst/>
          </a:prstGeom>
        </p:spPr>
      </p:sp>
      <p:sp>
        <p:nvSpPr>
          <p:cNvPr id="680"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681"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5709498E-BFB9-4EA4-A946-9127EFB72E47}" type="slidenum">
              <a:rPr lang="en-GB" sz="1200" b="0" strike="noStrike" spc="-1">
                <a:solidFill>
                  <a:srgbClr val="000000"/>
                </a:solidFill>
                <a:latin typeface="Times New Roman"/>
              </a:rPr>
              <a:t>3</a:t>
            </a:fld>
            <a:endParaRPr lang="en-GB" sz="1200" b="0" strike="noStrike" spc="-1">
              <a:latin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PlaceHolder 1"/>
          <p:cNvSpPr>
            <a:spLocks noGrp="1" noRot="1" noChangeAspect="1"/>
          </p:cNvSpPr>
          <p:nvPr>
            <p:ph type="sldImg"/>
          </p:nvPr>
        </p:nvSpPr>
        <p:spPr>
          <a:xfrm>
            <a:off x="3263900" y="509588"/>
            <a:ext cx="3400425" cy="2551112"/>
          </a:xfrm>
          <a:prstGeom prst="rect">
            <a:avLst/>
          </a:prstGeom>
        </p:spPr>
      </p:sp>
      <p:sp>
        <p:nvSpPr>
          <p:cNvPr id="761"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62"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4438A3DA-5DC9-45E6-99B9-8D800F542BF8}" type="slidenum">
              <a:rPr lang="en-GB" sz="1200" b="0" strike="noStrike" spc="-1">
                <a:solidFill>
                  <a:srgbClr val="000000"/>
                </a:solidFill>
                <a:latin typeface="Times New Roman"/>
              </a:rPr>
              <a:t>33</a:t>
            </a:fld>
            <a:endParaRPr lang="en-GB" sz="1200" b="0" strike="noStrike" spc="-1">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PlaceHolder 1"/>
          <p:cNvSpPr>
            <a:spLocks noGrp="1" noRot="1" noChangeAspect="1"/>
          </p:cNvSpPr>
          <p:nvPr>
            <p:ph type="sldImg"/>
          </p:nvPr>
        </p:nvSpPr>
        <p:spPr>
          <a:xfrm>
            <a:off x="3263900" y="509588"/>
            <a:ext cx="3400425" cy="2551112"/>
          </a:xfrm>
          <a:prstGeom prst="rect">
            <a:avLst/>
          </a:prstGeom>
        </p:spPr>
      </p:sp>
      <p:sp>
        <p:nvSpPr>
          <p:cNvPr id="764"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65"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2DA8B365-D2BE-4155-AA00-4581463EDFAA}" type="slidenum">
              <a:rPr lang="en-GB" sz="1200" b="0" strike="noStrike" spc="-1">
                <a:solidFill>
                  <a:srgbClr val="000000"/>
                </a:solidFill>
                <a:latin typeface="Times New Roman"/>
              </a:rPr>
              <a:t>34</a:t>
            </a:fld>
            <a:endParaRPr lang="en-GB" sz="1200" b="0" strike="noStrike" spc="-1">
              <a:latin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PlaceHolder 1"/>
          <p:cNvSpPr>
            <a:spLocks noGrp="1" noRot="1" noChangeAspect="1"/>
          </p:cNvSpPr>
          <p:nvPr>
            <p:ph type="sldImg"/>
          </p:nvPr>
        </p:nvSpPr>
        <p:spPr>
          <a:xfrm>
            <a:off x="3263900" y="509588"/>
            <a:ext cx="3400425" cy="2551112"/>
          </a:xfrm>
          <a:prstGeom prst="rect">
            <a:avLst/>
          </a:prstGeom>
        </p:spPr>
      </p:sp>
      <p:sp>
        <p:nvSpPr>
          <p:cNvPr id="767"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68"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F0D2701A-7EAC-4C86-A605-7C74096F32AE}" type="slidenum">
              <a:rPr lang="en-GB" sz="1200" b="0" strike="noStrike" spc="-1">
                <a:solidFill>
                  <a:srgbClr val="000000"/>
                </a:solidFill>
                <a:latin typeface="Times New Roman"/>
              </a:rPr>
              <a:t>35</a:t>
            </a:fld>
            <a:endParaRPr lang="en-GB" sz="1200" b="0" strike="noStrike" spc="-1">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PlaceHolder 1"/>
          <p:cNvSpPr>
            <a:spLocks noGrp="1" noRot="1" noChangeAspect="1"/>
          </p:cNvSpPr>
          <p:nvPr>
            <p:ph type="sldImg"/>
          </p:nvPr>
        </p:nvSpPr>
        <p:spPr>
          <a:xfrm>
            <a:off x="3263900" y="509588"/>
            <a:ext cx="3400425" cy="2551112"/>
          </a:xfrm>
          <a:prstGeom prst="rect">
            <a:avLst/>
          </a:prstGeom>
        </p:spPr>
      </p:sp>
      <p:sp>
        <p:nvSpPr>
          <p:cNvPr id="770"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71"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0001F674-F317-47E5-9697-906824222C67}" type="slidenum">
              <a:rPr lang="en-GB" sz="1200" b="0" strike="noStrike" spc="-1">
                <a:solidFill>
                  <a:srgbClr val="000000"/>
                </a:solidFill>
                <a:latin typeface="Times New Roman"/>
              </a:rPr>
              <a:t>36</a:t>
            </a:fld>
            <a:endParaRPr lang="en-GB" sz="1200" b="0" strike="noStrike" spc="-1">
              <a:latin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PlaceHolder 1"/>
          <p:cNvSpPr>
            <a:spLocks noGrp="1" noRot="1" noChangeAspect="1"/>
          </p:cNvSpPr>
          <p:nvPr>
            <p:ph type="sldImg"/>
          </p:nvPr>
        </p:nvSpPr>
        <p:spPr>
          <a:xfrm>
            <a:off x="3263900" y="509588"/>
            <a:ext cx="3400425" cy="2551112"/>
          </a:xfrm>
          <a:prstGeom prst="rect">
            <a:avLst/>
          </a:prstGeom>
        </p:spPr>
      </p:sp>
      <p:sp>
        <p:nvSpPr>
          <p:cNvPr id="773"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74"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6293BCE4-F868-46CE-8A1E-925C614CE7A2}" type="slidenum">
              <a:rPr lang="en-GB" sz="1200" b="0" strike="noStrike" spc="-1">
                <a:solidFill>
                  <a:srgbClr val="000000"/>
                </a:solidFill>
                <a:latin typeface="Times New Roman"/>
              </a:rPr>
              <a:t>37</a:t>
            </a:fld>
            <a:endParaRPr lang="en-GB" sz="1200" b="0" strike="noStrike" spc="-1">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PlaceHolder 1"/>
          <p:cNvSpPr>
            <a:spLocks noGrp="1" noRot="1" noChangeAspect="1"/>
          </p:cNvSpPr>
          <p:nvPr>
            <p:ph type="sldImg"/>
          </p:nvPr>
        </p:nvSpPr>
        <p:spPr>
          <a:xfrm>
            <a:off x="3263900" y="509588"/>
            <a:ext cx="3400425" cy="2551112"/>
          </a:xfrm>
          <a:prstGeom prst="rect">
            <a:avLst/>
          </a:prstGeom>
        </p:spPr>
      </p:sp>
      <p:sp>
        <p:nvSpPr>
          <p:cNvPr id="776"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77"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4086B4A2-647C-4140-BDE8-A110F8CF9F7B}" type="slidenum">
              <a:rPr lang="en-GB" sz="1200" b="0" strike="noStrike" spc="-1">
                <a:solidFill>
                  <a:srgbClr val="000000"/>
                </a:solidFill>
                <a:latin typeface="Times New Roman"/>
              </a:rPr>
              <a:t>38</a:t>
            </a:fld>
            <a:endParaRPr lang="en-GB" sz="1200" b="0" strike="noStrike" spc="-1">
              <a:latin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noRot="1" noChangeAspect="1"/>
          </p:cNvSpPr>
          <p:nvPr>
            <p:ph type="sldImg"/>
          </p:nvPr>
        </p:nvSpPr>
        <p:spPr>
          <a:xfrm>
            <a:off x="3263760" y="509760"/>
            <a:ext cx="3400200" cy="2550600"/>
          </a:xfrm>
          <a:prstGeom prst="rect">
            <a:avLst/>
          </a:prstGeom>
        </p:spPr>
      </p:sp>
      <p:sp>
        <p:nvSpPr>
          <p:cNvPr id="779"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80"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88B40F79-A221-464F-853B-D918377F2E62}" type="slidenum">
              <a:rPr lang="en-GB" sz="1200" b="0" strike="noStrike" spc="-1">
                <a:solidFill>
                  <a:srgbClr val="000000"/>
                </a:solidFill>
                <a:latin typeface="Times New Roman"/>
              </a:rPr>
              <a:t>39</a:t>
            </a:fld>
            <a:endParaRPr lang="en-GB" sz="1200" b="0" strike="noStrike" spc="-1">
              <a:latin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PlaceHolder 1"/>
          <p:cNvSpPr>
            <a:spLocks noGrp="1" noRot="1" noChangeAspect="1"/>
          </p:cNvSpPr>
          <p:nvPr>
            <p:ph type="sldImg"/>
          </p:nvPr>
        </p:nvSpPr>
        <p:spPr>
          <a:xfrm>
            <a:off x="3263900" y="509588"/>
            <a:ext cx="3400425" cy="2551112"/>
          </a:xfrm>
          <a:prstGeom prst="rect">
            <a:avLst/>
          </a:prstGeom>
        </p:spPr>
      </p:sp>
      <p:sp>
        <p:nvSpPr>
          <p:cNvPr id="782"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83"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3C6FA432-5906-453E-9852-F8CE81F8D70E}" type="slidenum">
              <a:rPr lang="en-GB" sz="1200" b="0" strike="noStrike" spc="-1">
                <a:solidFill>
                  <a:srgbClr val="000000"/>
                </a:solidFill>
                <a:latin typeface="Times New Roman"/>
              </a:rPr>
              <a:t>40</a:t>
            </a:fld>
            <a:endParaRPr lang="en-GB" sz="1200" b="0" strike="noStrike" spc="-1">
              <a:latin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PlaceHolder 1"/>
          <p:cNvSpPr>
            <a:spLocks noGrp="1" noRot="1" noChangeAspect="1"/>
          </p:cNvSpPr>
          <p:nvPr>
            <p:ph type="sldImg"/>
          </p:nvPr>
        </p:nvSpPr>
        <p:spPr>
          <a:xfrm>
            <a:off x="3263760" y="509760"/>
            <a:ext cx="3400200" cy="2550600"/>
          </a:xfrm>
          <a:prstGeom prst="rect">
            <a:avLst/>
          </a:prstGeom>
        </p:spPr>
      </p:sp>
      <p:sp>
        <p:nvSpPr>
          <p:cNvPr id="785"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86"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8E503F08-14FE-4F90-BF29-6325062AE419}" type="slidenum">
              <a:rPr lang="en-GB" sz="1200" b="0" strike="noStrike" spc="-1">
                <a:solidFill>
                  <a:srgbClr val="000000"/>
                </a:solidFill>
                <a:latin typeface="Times New Roman"/>
              </a:rPr>
              <a:t>45</a:t>
            </a:fld>
            <a:endParaRPr lang="en-GB" sz="1200" b="0" strike="noStrike" spc="-1">
              <a:latin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PlaceHolder 1"/>
          <p:cNvSpPr>
            <a:spLocks noGrp="1" noRot="1" noChangeAspect="1"/>
          </p:cNvSpPr>
          <p:nvPr>
            <p:ph type="sldImg"/>
          </p:nvPr>
        </p:nvSpPr>
        <p:spPr>
          <a:xfrm>
            <a:off x="3263760" y="509760"/>
            <a:ext cx="3400200" cy="2550600"/>
          </a:xfrm>
          <a:prstGeom prst="rect">
            <a:avLst/>
          </a:prstGeom>
        </p:spPr>
      </p:sp>
      <p:sp>
        <p:nvSpPr>
          <p:cNvPr id="788"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89"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4FA876B0-9D62-4E6F-83F5-AA33D4F9EB82}" type="slidenum">
              <a:rPr lang="en-GB" sz="1200" b="0" strike="noStrike" spc="-1">
                <a:solidFill>
                  <a:srgbClr val="000000"/>
                </a:solidFill>
                <a:latin typeface="Times New Roman"/>
              </a:rPr>
              <a:t>46</a:t>
            </a:fld>
            <a:endParaRPr lang="en-GB" sz="12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PlaceHolder 1"/>
          <p:cNvSpPr>
            <a:spLocks noGrp="1" noRot="1" noChangeAspect="1"/>
          </p:cNvSpPr>
          <p:nvPr>
            <p:ph type="sldImg"/>
          </p:nvPr>
        </p:nvSpPr>
        <p:spPr>
          <a:xfrm>
            <a:off x="3263760" y="509760"/>
            <a:ext cx="3400200" cy="2550600"/>
          </a:xfrm>
          <a:prstGeom prst="rect">
            <a:avLst/>
          </a:prstGeom>
        </p:spPr>
      </p:sp>
      <p:sp>
        <p:nvSpPr>
          <p:cNvPr id="683"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684" name="TextShape 3"/>
          <p:cNvSpPr txBox="1"/>
          <p:nvPr/>
        </p:nvSpPr>
        <p:spPr>
          <a:xfrm>
            <a:off x="5622480" y="6456240"/>
            <a:ext cx="4303080" cy="339840"/>
          </a:xfrm>
          <a:prstGeom prst="rect">
            <a:avLst/>
          </a:prstGeom>
          <a:noFill/>
          <a:ln w="9360">
            <a:noFill/>
          </a:ln>
        </p:spPr>
        <p:txBody>
          <a:bodyPr lIns="91800" tIns="46080" rIns="91800" bIns="46080" anchor="b">
            <a:noAutofit/>
          </a:bodyPr>
          <a:lstStyle/>
          <a:p>
            <a:pPr algn="r">
              <a:lnSpc>
                <a:spcPct val="100000"/>
              </a:lnSpc>
              <a:tabLst>
                <a:tab pos="0" algn="l"/>
                <a:tab pos="918720" algn="l"/>
                <a:tab pos="1837080" algn="l"/>
                <a:tab pos="2755800" algn="l"/>
                <a:tab pos="3674520" algn="l"/>
                <a:tab pos="4592880" algn="l"/>
                <a:tab pos="5511600" algn="l"/>
                <a:tab pos="6430320" algn="l"/>
                <a:tab pos="7348680" algn="l"/>
                <a:tab pos="8267400" algn="l"/>
                <a:tab pos="9186120" algn="l"/>
                <a:tab pos="10104840" algn="l"/>
              </a:tabLst>
            </a:pPr>
            <a:fld id="{1264040F-8876-4814-861E-56AD1F8B681D}" type="slidenum">
              <a:rPr lang="en-GB" sz="1200" b="0" strike="noStrike" spc="-1">
                <a:solidFill>
                  <a:srgbClr val="000000"/>
                </a:solidFill>
                <a:latin typeface="Times New Roman"/>
                <a:ea typeface="+mn-ea"/>
              </a:rPr>
              <a:t>6</a:t>
            </a:fld>
            <a:endParaRPr lang="en-GB" sz="1200" b="0" strike="noStrike" spc="-1">
              <a:latin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PlaceHolder 1"/>
          <p:cNvSpPr>
            <a:spLocks noGrp="1" noRot="1" noChangeAspect="1"/>
          </p:cNvSpPr>
          <p:nvPr>
            <p:ph type="sldImg"/>
          </p:nvPr>
        </p:nvSpPr>
        <p:spPr>
          <a:xfrm>
            <a:off x="3263900" y="509588"/>
            <a:ext cx="3400425" cy="2551112"/>
          </a:xfrm>
          <a:prstGeom prst="rect">
            <a:avLst/>
          </a:prstGeom>
        </p:spPr>
      </p:sp>
      <p:sp>
        <p:nvSpPr>
          <p:cNvPr id="791"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92"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D918BB14-750E-40C4-8B73-AD9030E0AB61}" type="slidenum">
              <a:rPr lang="en-GB" sz="1200" b="0" strike="noStrike" spc="-1">
                <a:solidFill>
                  <a:srgbClr val="000000"/>
                </a:solidFill>
                <a:latin typeface="Times New Roman"/>
              </a:rPr>
              <a:t>47</a:t>
            </a:fld>
            <a:endParaRPr lang="en-GB" sz="1200" b="0" strike="noStrike" spc="-1">
              <a:latin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PlaceHolder 1"/>
          <p:cNvSpPr>
            <a:spLocks noGrp="1" noRot="1" noChangeAspect="1"/>
          </p:cNvSpPr>
          <p:nvPr>
            <p:ph type="sldImg"/>
          </p:nvPr>
        </p:nvSpPr>
        <p:spPr>
          <a:xfrm>
            <a:off x="3263760" y="509760"/>
            <a:ext cx="3400200" cy="2550600"/>
          </a:xfrm>
          <a:prstGeom prst="rect">
            <a:avLst/>
          </a:prstGeom>
        </p:spPr>
      </p:sp>
      <p:sp>
        <p:nvSpPr>
          <p:cNvPr id="794"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95"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F8C0D12E-A061-4B49-97D6-7446710F8A11}" type="slidenum">
              <a:rPr lang="en-GB" sz="1200" b="0" strike="noStrike" spc="-1">
                <a:solidFill>
                  <a:srgbClr val="000000"/>
                </a:solidFill>
                <a:latin typeface="Times New Roman"/>
              </a:rPr>
              <a:t>50</a:t>
            </a:fld>
            <a:endParaRPr lang="en-GB" sz="1200" b="0" strike="noStrike" spc="-1">
              <a:latin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PlaceHolder 1"/>
          <p:cNvSpPr>
            <a:spLocks noGrp="1" noRot="1" noChangeAspect="1"/>
          </p:cNvSpPr>
          <p:nvPr>
            <p:ph type="sldImg"/>
          </p:nvPr>
        </p:nvSpPr>
        <p:spPr>
          <a:xfrm>
            <a:off x="3263760" y="509760"/>
            <a:ext cx="3400200" cy="2550600"/>
          </a:xfrm>
          <a:prstGeom prst="rect">
            <a:avLst/>
          </a:prstGeom>
        </p:spPr>
      </p:sp>
      <p:sp>
        <p:nvSpPr>
          <p:cNvPr id="797"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798"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4799E382-F104-4199-8C72-8CA5E390E7E4}" type="slidenum">
              <a:rPr lang="en-GB" sz="1200" b="0" strike="noStrike" spc="-1">
                <a:solidFill>
                  <a:srgbClr val="000000"/>
                </a:solidFill>
                <a:latin typeface="Times New Roman"/>
              </a:rPr>
              <a:t>51</a:t>
            </a:fld>
            <a:endParaRPr lang="en-GB" sz="1200" b="0" strike="noStrike" spc="-1">
              <a:latin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noRot="1" noChangeAspect="1"/>
          </p:cNvSpPr>
          <p:nvPr>
            <p:ph type="sldImg"/>
          </p:nvPr>
        </p:nvSpPr>
        <p:spPr>
          <a:xfrm>
            <a:off x="3263760" y="509760"/>
            <a:ext cx="3400200" cy="2550600"/>
          </a:xfrm>
          <a:prstGeom prst="rect">
            <a:avLst/>
          </a:prstGeom>
        </p:spPr>
      </p:sp>
      <p:sp>
        <p:nvSpPr>
          <p:cNvPr id="800"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801"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AC524844-AF75-4DCD-B647-DDF32E5F3A7C}" type="slidenum">
              <a:rPr lang="en-GB" sz="1200" b="0" strike="noStrike" spc="-1">
                <a:solidFill>
                  <a:srgbClr val="000000"/>
                </a:solidFill>
                <a:latin typeface="Times New Roman"/>
              </a:rPr>
              <a:t>60</a:t>
            </a:fld>
            <a:endParaRPr lang="en-GB" sz="1200" b="0" strike="noStrike" spc="-1">
              <a:latin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 name="PlaceHolder 1"/>
          <p:cNvSpPr>
            <a:spLocks noGrp="1" noRot="1" noChangeAspect="1"/>
          </p:cNvSpPr>
          <p:nvPr>
            <p:ph type="sldImg"/>
          </p:nvPr>
        </p:nvSpPr>
        <p:spPr>
          <a:xfrm>
            <a:off x="3263760" y="509760"/>
            <a:ext cx="3400200" cy="2550600"/>
          </a:xfrm>
          <a:prstGeom prst="rect">
            <a:avLst/>
          </a:prstGeom>
        </p:spPr>
      </p:sp>
      <p:sp>
        <p:nvSpPr>
          <p:cNvPr id="803"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804"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547B3D3F-E8B9-4B38-BD49-5CC28FA36D08}" type="slidenum">
              <a:rPr lang="en-GB" sz="1200" b="0" strike="noStrike" spc="-1">
                <a:solidFill>
                  <a:srgbClr val="000000"/>
                </a:solidFill>
                <a:latin typeface="Times New Roman"/>
              </a:rPr>
              <a:t>64</a:t>
            </a:fld>
            <a:endParaRPr lang="en-GB" sz="1200" b="0" strike="noStrike" spc="-1">
              <a:latin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PlaceHolder 1"/>
          <p:cNvSpPr>
            <a:spLocks noGrp="1" noRot="1" noChangeAspect="1"/>
          </p:cNvSpPr>
          <p:nvPr>
            <p:ph type="sldImg"/>
          </p:nvPr>
        </p:nvSpPr>
        <p:spPr>
          <a:xfrm>
            <a:off x="3263760" y="509760"/>
            <a:ext cx="3400200" cy="2550600"/>
          </a:xfrm>
          <a:prstGeom prst="rect">
            <a:avLst/>
          </a:prstGeom>
        </p:spPr>
      </p:sp>
      <p:sp>
        <p:nvSpPr>
          <p:cNvPr id="806"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807"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F81BBAE9-0AFD-47F6-999A-B4B29825A093}" type="slidenum">
              <a:rPr lang="en-GB" sz="1200" b="0" strike="noStrike" spc="-1">
                <a:solidFill>
                  <a:srgbClr val="000000"/>
                </a:solidFill>
                <a:latin typeface="Times New Roman"/>
              </a:rPr>
              <a:t>65</a:t>
            </a:fld>
            <a:endParaRPr lang="en-GB" sz="1200" b="0" strike="noStrike" spc="-1">
              <a:latin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 name="TextShape 1"/>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AF3F27B9-FDEA-4F17-B0D4-1C91FB32D4B7}" type="slidenum">
              <a:rPr lang="en-GB" sz="1200" b="0" strike="noStrike" spc="-1">
                <a:solidFill>
                  <a:srgbClr val="000000"/>
                </a:solidFill>
                <a:latin typeface="Arial"/>
              </a:rPr>
              <a:t>67</a:t>
            </a:fld>
            <a:endParaRPr lang="en-GB" sz="1200" b="0" strike="noStrike" spc="-1">
              <a:latin typeface="Times New Roman"/>
            </a:endParaRPr>
          </a:p>
        </p:txBody>
      </p:sp>
      <p:sp>
        <p:nvSpPr>
          <p:cNvPr id="809" name="PlaceHolder 2"/>
          <p:cNvSpPr>
            <a:spLocks noGrp="1" noRot="1" noChangeAspect="1"/>
          </p:cNvSpPr>
          <p:nvPr>
            <p:ph type="sldImg"/>
          </p:nvPr>
        </p:nvSpPr>
        <p:spPr>
          <a:xfrm>
            <a:off x="3263760" y="509760"/>
            <a:ext cx="3400200" cy="2550600"/>
          </a:xfrm>
          <a:prstGeom prst="rect">
            <a:avLst/>
          </a:prstGeom>
        </p:spPr>
      </p:sp>
      <p:sp>
        <p:nvSpPr>
          <p:cNvPr id="810" name="PlaceHolder 3"/>
          <p:cNvSpPr>
            <a:spLocks noGrp="1"/>
          </p:cNvSpPr>
          <p:nvPr>
            <p:ph type="body"/>
          </p:nvPr>
        </p:nvSpPr>
        <p:spPr>
          <a:xfrm>
            <a:off x="1324080" y="3229200"/>
            <a:ext cx="7279920" cy="3058200"/>
          </a:xfrm>
          <a:prstGeom prst="rect">
            <a:avLst/>
          </a:prstGeom>
        </p:spPr>
        <p:txBody>
          <a:bodyPr lIns="91080" tIns="45360" rIns="91080" bIns="45360">
            <a:noAutofit/>
          </a:bodyPr>
          <a:lstStyle/>
          <a:p>
            <a:endParaRPr lang="en-GB" sz="2000" b="0" strike="noStrike" spc="-1">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PlaceHolder 1"/>
          <p:cNvSpPr>
            <a:spLocks noGrp="1" noRot="1" noChangeAspect="1"/>
          </p:cNvSpPr>
          <p:nvPr>
            <p:ph type="sldImg"/>
          </p:nvPr>
        </p:nvSpPr>
        <p:spPr>
          <a:xfrm>
            <a:off x="3263760" y="509760"/>
            <a:ext cx="3400200" cy="2550600"/>
          </a:xfrm>
          <a:prstGeom prst="rect">
            <a:avLst/>
          </a:prstGeom>
        </p:spPr>
      </p:sp>
      <p:sp>
        <p:nvSpPr>
          <p:cNvPr id="812"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813"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8EF50644-6B3C-4DBE-A728-84E856C16E25}" type="slidenum">
              <a:rPr lang="en-GB" sz="1200" b="0" strike="noStrike" spc="-1">
                <a:solidFill>
                  <a:srgbClr val="000000"/>
                </a:solidFill>
                <a:latin typeface="Times New Roman"/>
                <a:ea typeface="+mn-ea"/>
              </a:rPr>
              <a:t>68</a:t>
            </a:fld>
            <a:endParaRPr lang="en-GB" sz="1200" b="0" strike="noStrike" spc="-1">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TextShape 1"/>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CD0C963E-A5B8-4453-8648-649B0D1B2562}" type="slidenum">
              <a:rPr lang="en-GB" sz="1200" b="0" strike="noStrike" spc="-1">
                <a:solidFill>
                  <a:srgbClr val="000000"/>
                </a:solidFill>
                <a:latin typeface="Arial"/>
              </a:rPr>
              <a:t>8</a:t>
            </a:fld>
            <a:endParaRPr lang="en-GB" sz="1200" b="0" strike="noStrike" spc="-1">
              <a:latin typeface="Times New Roman"/>
            </a:endParaRPr>
          </a:p>
        </p:txBody>
      </p:sp>
      <p:sp>
        <p:nvSpPr>
          <p:cNvPr id="686" name="PlaceHolder 2"/>
          <p:cNvSpPr>
            <a:spLocks noGrp="1" noRot="1" noChangeAspect="1"/>
          </p:cNvSpPr>
          <p:nvPr>
            <p:ph type="sldImg"/>
          </p:nvPr>
        </p:nvSpPr>
        <p:spPr>
          <a:xfrm>
            <a:off x="3263900" y="509588"/>
            <a:ext cx="3400425" cy="2551112"/>
          </a:xfrm>
          <a:prstGeom prst="rect">
            <a:avLst/>
          </a:prstGeom>
        </p:spPr>
      </p:sp>
      <p:sp>
        <p:nvSpPr>
          <p:cNvPr id="687" name="PlaceHolder 3"/>
          <p:cNvSpPr>
            <a:spLocks noGrp="1"/>
          </p:cNvSpPr>
          <p:nvPr>
            <p:ph type="body"/>
          </p:nvPr>
        </p:nvSpPr>
        <p:spPr>
          <a:xfrm>
            <a:off x="1324080" y="3229200"/>
            <a:ext cx="7279920" cy="3058200"/>
          </a:xfrm>
          <a:prstGeom prst="rect">
            <a:avLst/>
          </a:prstGeom>
        </p:spPr>
        <p:txBody>
          <a:bodyPr lIns="91080" tIns="45360" rIns="91080" bIns="45360">
            <a:noAutofit/>
          </a:bodyPr>
          <a:lstStyle/>
          <a:p>
            <a:endParaRPr lang="en-GB"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TextShape 1"/>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CC991F81-4256-4908-96DD-4CFB2FD8AC18}" type="slidenum">
              <a:rPr lang="en-GB" sz="1200" b="0" strike="noStrike" spc="-1">
                <a:solidFill>
                  <a:srgbClr val="000000"/>
                </a:solidFill>
                <a:latin typeface="Arial"/>
              </a:rPr>
              <a:t>9</a:t>
            </a:fld>
            <a:endParaRPr lang="en-GB" sz="1200" b="0" strike="noStrike" spc="-1">
              <a:latin typeface="Times New Roman"/>
            </a:endParaRPr>
          </a:p>
        </p:txBody>
      </p:sp>
      <p:sp>
        <p:nvSpPr>
          <p:cNvPr id="689" name="PlaceHolder 2"/>
          <p:cNvSpPr>
            <a:spLocks noGrp="1" noRot="1" noChangeAspect="1"/>
          </p:cNvSpPr>
          <p:nvPr>
            <p:ph type="sldImg"/>
          </p:nvPr>
        </p:nvSpPr>
        <p:spPr>
          <a:xfrm>
            <a:off x="3263900" y="509588"/>
            <a:ext cx="3400425" cy="2551112"/>
          </a:xfrm>
          <a:prstGeom prst="rect">
            <a:avLst/>
          </a:prstGeom>
        </p:spPr>
      </p:sp>
      <p:sp>
        <p:nvSpPr>
          <p:cNvPr id="690" name="PlaceHolder 3"/>
          <p:cNvSpPr>
            <a:spLocks noGrp="1"/>
          </p:cNvSpPr>
          <p:nvPr>
            <p:ph type="body"/>
          </p:nvPr>
        </p:nvSpPr>
        <p:spPr>
          <a:xfrm>
            <a:off x="1324080" y="3229200"/>
            <a:ext cx="7279920" cy="3058200"/>
          </a:xfrm>
          <a:prstGeom prst="rect">
            <a:avLst/>
          </a:prstGeom>
        </p:spPr>
        <p:txBody>
          <a:bodyPr lIns="91080" tIns="45360" rIns="91080" bIns="45360">
            <a:noAutofit/>
          </a:bodyPr>
          <a:lstStyle/>
          <a:p>
            <a:endParaRPr lang="en-GB"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PlaceHolder 1"/>
          <p:cNvSpPr>
            <a:spLocks noGrp="1" noRot="1" noChangeAspect="1"/>
          </p:cNvSpPr>
          <p:nvPr>
            <p:ph type="sldImg"/>
          </p:nvPr>
        </p:nvSpPr>
        <p:spPr>
          <a:xfrm>
            <a:off x="3263760" y="509760"/>
            <a:ext cx="3400200" cy="2550600"/>
          </a:xfrm>
          <a:prstGeom prst="rect">
            <a:avLst/>
          </a:prstGeom>
        </p:spPr>
      </p:sp>
      <p:sp>
        <p:nvSpPr>
          <p:cNvPr id="692"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693"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66B3343D-D49D-4EC9-9A8B-F76F22D3BEC2}" type="slidenum">
              <a:rPr lang="en-GB" sz="1200" b="0" strike="noStrike" spc="-1">
                <a:solidFill>
                  <a:srgbClr val="000000"/>
                </a:solidFill>
                <a:latin typeface="Times New Roman"/>
              </a:rPr>
              <a:t>10</a:t>
            </a:fld>
            <a:endParaRPr lang="en-GB" sz="1200" b="0" strike="noStrike" spc="-1">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TextShape 1"/>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81DF7B96-DB7F-48CD-8E38-5DEBCCDB8463}" type="slidenum">
              <a:rPr lang="en-GB" sz="1200" b="0" strike="noStrike" spc="-1">
                <a:solidFill>
                  <a:srgbClr val="000000"/>
                </a:solidFill>
                <a:latin typeface="Arial"/>
              </a:rPr>
              <a:t>11</a:t>
            </a:fld>
            <a:endParaRPr lang="en-GB" sz="1200" b="0" strike="noStrike" spc="-1">
              <a:latin typeface="Times New Roman"/>
            </a:endParaRPr>
          </a:p>
        </p:txBody>
      </p:sp>
      <p:sp>
        <p:nvSpPr>
          <p:cNvPr id="695" name="PlaceHolder 2"/>
          <p:cNvSpPr>
            <a:spLocks noGrp="1" noRot="1" noChangeAspect="1"/>
          </p:cNvSpPr>
          <p:nvPr>
            <p:ph type="sldImg"/>
          </p:nvPr>
        </p:nvSpPr>
        <p:spPr>
          <a:xfrm>
            <a:off x="3263760" y="509760"/>
            <a:ext cx="3400200" cy="2550600"/>
          </a:xfrm>
          <a:prstGeom prst="rect">
            <a:avLst/>
          </a:prstGeom>
        </p:spPr>
      </p:sp>
      <p:sp>
        <p:nvSpPr>
          <p:cNvPr id="696" name="PlaceHolder 3"/>
          <p:cNvSpPr>
            <a:spLocks noGrp="1"/>
          </p:cNvSpPr>
          <p:nvPr>
            <p:ph type="body"/>
          </p:nvPr>
        </p:nvSpPr>
        <p:spPr>
          <a:xfrm>
            <a:off x="1324080" y="3229200"/>
            <a:ext cx="7279920" cy="3058200"/>
          </a:xfrm>
          <a:prstGeom prst="rect">
            <a:avLst/>
          </a:prstGeom>
        </p:spPr>
        <p:txBody>
          <a:bodyPr lIns="91080" tIns="45360" rIns="91080" bIns="45360">
            <a:noAutofit/>
          </a:bodyPr>
          <a:lstStyle/>
          <a:p>
            <a:endParaRPr lang="en-GB"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PlaceHolder 1"/>
          <p:cNvSpPr>
            <a:spLocks noGrp="1" noRot="1" noChangeAspect="1"/>
          </p:cNvSpPr>
          <p:nvPr>
            <p:ph type="sldImg"/>
          </p:nvPr>
        </p:nvSpPr>
        <p:spPr>
          <a:xfrm>
            <a:off x="3263900" y="509588"/>
            <a:ext cx="3400425" cy="2551112"/>
          </a:xfrm>
          <a:prstGeom prst="rect">
            <a:avLst/>
          </a:prstGeom>
        </p:spPr>
      </p:sp>
      <p:sp>
        <p:nvSpPr>
          <p:cNvPr id="698" name="PlaceHolder 2"/>
          <p:cNvSpPr>
            <a:spLocks noGrp="1"/>
          </p:cNvSpPr>
          <p:nvPr>
            <p:ph type="body"/>
          </p:nvPr>
        </p:nvSpPr>
        <p:spPr>
          <a:xfrm>
            <a:off x="992520" y="3229200"/>
            <a:ext cx="7943040" cy="3058200"/>
          </a:xfrm>
          <a:prstGeom prst="rect">
            <a:avLst/>
          </a:prstGeom>
        </p:spPr>
        <p:txBody>
          <a:bodyPr lIns="91080" tIns="45360" rIns="91080" bIns="45360">
            <a:noAutofit/>
          </a:bodyPr>
          <a:lstStyle/>
          <a:p>
            <a:endParaRPr lang="en-GB" sz="2000" b="0" strike="noStrike" spc="-1">
              <a:latin typeface="Arial"/>
            </a:endParaRPr>
          </a:p>
        </p:txBody>
      </p:sp>
      <p:sp>
        <p:nvSpPr>
          <p:cNvPr id="699" name="TextShape 3"/>
          <p:cNvSpPr txBox="1"/>
          <p:nvPr/>
        </p:nvSpPr>
        <p:spPr>
          <a:xfrm>
            <a:off x="5622480" y="6456240"/>
            <a:ext cx="4303080" cy="339840"/>
          </a:xfrm>
          <a:prstGeom prst="rect">
            <a:avLst/>
          </a:prstGeom>
          <a:noFill/>
          <a:ln w="9360">
            <a:noFill/>
          </a:ln>
        </p:spPr>
        <p:txBody>
          <a:bodyPr lIns="91080" tIns="45360" rIns="91080" bIns="45360" anchor="b">
            <a:noAutofit/>
          </a:bodyPr>
          <a:lstStyle/>
          <a:p>
            <a:pPr algn="r">
              <a:lnSpc>
                <a:spcPct val="100000"/>
              </a:lnSpc>
            </a:pPr>
            <a:fld id="{01CC55B5-2F42-4BA6-9A28-F4E377EAF843}" type="slidenum">
              <a:rPr lang="en-GB" sz="1200" b="0" strike="noStrike" spc="-1">
                <a:solidFill>
                  <a:srgbClr val="000000"/>
                </a:solidFill>
                <a:latin typeface="Times New Roman"/>
              </a:rPr>
              <a:t>12</a:t>
            </a:fld>
            <a:endParaRPr lang="en-GB" sz="12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2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3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3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3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3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35"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3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3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3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40"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4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42"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51"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53"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5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5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685800" y="2130480"/>
            <a:ext cx="7772040" cy="681300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6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6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6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8"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6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6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6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6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6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70"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72"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73"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7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7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7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78"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80"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81"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82"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83"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84"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85"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3"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94"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96"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9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9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0"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1" name="PlaceHolder 1"/>
          <p:cNvSpPr>
            <a:spLocks noGrp="1"/>
          </p:cNvSpPr>
          <p:nvPr>
            <p:ph type="subTitle"/>
          </p:nvPr>
        </p:nvSpPr>
        <p:spPr>
          <a:xfrm>
            <a:off x="685800" y="2130480"/>
            <a:ext cx="7772040" cy="681300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0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0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0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0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0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09"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1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1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13"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15"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16"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1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1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2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21"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23"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24"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25"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26"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27"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28"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4"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35"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37"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3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4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1"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2" name="PlaceHolder 1"/>
          <p:cNvSpPr>
            <a:spLocks noGrp="1"/>
          </p:cNvSpPr>
          <p:nvPr>
            <p:ph type="subTitle"/>
          </p:nvPr>
        </p:nvSpPr>
        <p:spPr>
          <a:xfrm>
            <a:off x="685800" y="2130480"/>
            <a:ext cx="7772040" cy="681300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4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4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4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4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4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5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5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5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54"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56"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57"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5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6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6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62"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64"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65"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66"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67"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68"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69"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3"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74"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76"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7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7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0"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1" name="PlaceHolder 1"/>
          <p:cNvSpPr>
            <a:spLocks noGrp="1"/>
          </p:cNvSpPr>
          <p:nvPr>
            <p:ph type="subTitle"/>
          </p:nvPr>
        </p:nvSpPr>
        <p:spPr>
          <a:xfrm>
            <a:off x="685800" y="2130480"/>
            <a:ext cx="7772040" cy="681300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8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8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8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8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8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89"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9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9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93"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95"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96"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9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9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0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01"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685800" y="2130480"/>
            <a:ext cx="7772040" cy="681300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203"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04"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05"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06"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07"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08"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12"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213"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21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21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1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9"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20" name="PlaceHolder 1"/>
          <p:cNvSpPr>
            <a:spLocks noGrp="1"/>
          </p:cNvSpPr>
          <p:nvPr>
            <p:ph type="subTitle"/>
          </p:nvPr>
        </p:nvSpPr>
        <p:spPr>
          <a:xfrm>
            <a:off x="685800" y="2130480"/>
            <a:ext cx="7772040" cy="681300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22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2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2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22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2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2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23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3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3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1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1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23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3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23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3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3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4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24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4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4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45"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4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47"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2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en-GB" sz="4400" b="0" strike="noStrike" spc="-1">
              <a:solidFill>
                <a:srgbClr val="000000"/>
              </a:solidFill>
              <a:latin typeface="Arial"/>
            </a:endParaRPr>
          </a:p>
        </p:txBody>
      </p:sp>
      <p:sp>
        <p:nvSpPr>
          <p:cNvPr id="2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GB" sz="3200" b="0" strike="noStrike" spc="-1">
              <a:solidFill>
                <a:srgbClr val="000000"/>
              </a:solidFill>
              <a:latin typeface="Arial"/>
            </a:endParaRPr>
          </a:p>
        </p:txBody>
      </p:sp>
      <p:sp>
        <p:nvSpPr>
          <p:cNvPr id="2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GB" sz="32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7" name="Group 1"/>
          <p:cNvGrpSpPr/>
          <p:nvPr/>
        </p:nvGrpSpPr>
        <p:grpSpPr>
          <a:xfrm>
            <a:off x="4680" y="0"/>
            <a:ext cx="9143640" cy="6857640"/>
            <a:chOff x="4680" y="0"/>
            <a:chExt cx="9143640" cy="6857640"/>
          </a:xfrm>
        </p:grpSpPr>
        <p:pic>
          <p:nvPicPr>
            <p:cNvPr id="8" name="Content Placeholder 3"/>
            <p:cNvPicPr/>
            <p:nvPr/>
          </p:nvPicPr>
          <p:blipFill>
            <a:blip r:embed="rId14"/>
            <a:stretch/>
          </p:blipFill>
          <p:spPr>
            <a:xfrm>
              <a:off x="4680" y="0"/>
              <a:ext cx="9143640" cy="6857640"/>
            </a:xfrm>
            <a:prstGeom prst="rect">
              <a:avLst/>
            </a:prstGeom>
            <a:ln>
              <a:noFill/>
            </a:ln>
          </p:spPr>
        </p:pic>
        <p:sp>
          <p:nvSpPr>
            <p:cNvPr id="2" name="CustomShape 2"/>
            <p:cNvSpPr/>
            <p:nvPr/>
          </p:nvSpPr>
          <p:spPr>
            <a:xfrm>
              <a:off x="6876360" y="6489360"/>
              <a:ext cx="2232000" cy="22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900" b="1" strike="noStrike" spc="-1">
                  <a:solidFill>
                    <a:srgbClr val="000000"/>
                  </a:solidFill>
                  <a:latin typeface="Arial"/>
                </a:rPr>
                <a:t>www.earthscienceeducation.com</a:t>
              </a:r>
              <a:endParaRPr lang="en-GB" sz="900" b="0" strike="noStrike" spc="-1">
                <a:latin typeface="Arial"/>
              </a:endParaRPr>
            </a:p>
          </p:txBody>
        </p:sp>
      </p:grpSp>
      <p:sp>
        <p:nvSpPr>
          <p:cNvPr id="3" name="PlaceHolder 3"/>
          <p:cNvSpPr>
            <a:spLocks noGrp="1"/>
          </p:cNvSpPr>
          <p:nvPr>
            <p:ph type="title"/>
          </p:nvPr>
        </p:nvSpPr>
        <p:spPr>
          <a:xfrm>
            <a:off x="685800" y="2130480"/>
            <a:ext cx="7772040" cy="1469520"/>
          </a:xfrm>
          <a:prstGeom prst="rect">
            <a:avLst/>
          </a:prstGeom>
        </p:spPr>
        <p:txBody>
          <a:bodyPr lIns="90000" tIns="45000" rIns="90000" bIns="45000">
            <a:noAutofit/>
          </a:bodyPr>
          <a:lstStyle/>
          <a:p>
            <a:pPr algn="ctr">
              <a:lnSpc>
                <a:spcPct val="100000"/>
              </a:lnSpc>
            </a:pPr>
            <a:r>
              <a:rPr lang="en-US" sz="4400" b="0" strike="noStrike" spc="-1">
                <a:solidFill>
                  <a:srgbClr val="000000"/>
                </a:solidFill>
                <a:latin typeface="Arial"/>
              </a:rPr>
              <a:t>Click to edit Master title style</a:t>
            </a:r>
            <a:endParaRPr lang="en-GB" sz="4400" b="0" strike="noStrike" spc="-1">
              <a:solidFill>
                <a:srgbClr val="000000"/>
              </a:solidFill>
              <a:latin typeface="Arial"/>
            </a:endParaRPr>
          </a:p>
        </p:txBody>
      </p:sp>
      <p:sp>
        <p:nvSpPr>
          <p:cNvPr id="4" name="CustomShape 4"/>
          <p:cNvSpPr/>
          <p:nvPr/>
        </p:nvSpPr>
        <p:spPr>
          <a:xfrm>
            <a:off x="312480" y="-27360"/>
            <a:ext cx="8831160" cy="6966720"/>
          </a:xfrm>
          <a:prstGeom prst="rect">
            <a:avLst/>
          </a:prstGeom>
          <a:solidFill>
            <a:srgbClr val="E9FEE6"/>
          </a:solidFill>
          <a:ln w="9360">
            <a:noFill/>
          </a:ln>
        </p:spPr>
        <p:style>
          <a:lnRef idx="0">
            <a:scrgbClr r="0" g="0" b="0"/>
          </a:lnRef>
          <a:fillRef idx="0">
            <a:scrgbClr r="0" g="0" b="0"/>
          </a:fillRef>
          <a:effectRef idx="0">
            <a:scrgbClr r="0" g="0" b="0"/>
          </a:effectRef>
          <a:fontRef idx="minor"/>
        </p:style>
      </p:sp>
      <p:sp>
        <p:nvSpPr>
          <p:cNvPr id="5" name="CustomShape 5"/>
          <p:cNvSpPr/>
          <p:nvPr/>
        </p:nvSpPr>
        <p:spPr>
          <a:xfrm>
            <a:off x="-83160" y="0"/>
            <a:ext cx="380520" cy="6857640"/>
          </a:xfrm>
          <a:prstGeom prst="rect">
            <a:avLst/>
          </a:prstGeom>
          <a:solidFill>
            <a:srgbClr val="FF6600"/>
          </a:solidFill>
          <a:ln w="9360">
            <a:solidFill>
              <a:srgbClr val="FF6600"/>
            </a:solidFill>
            <a:miter/>
          </a:ln>
        </p:spPr>
        <p:style>
          <a:lnRef idx="0">
            <a:scrgbClr r="0" g="0" b="0"/>
          </a:lnRef>
          <a:fillRef idx="0">
            <a:scrgbClr r="0" g="0" b="0"/>
          </a:fillRef>
          <a:effectRef idx="0">
            <a:scrgbClr r="0" g="0" b="0"/>
          </a:effectRef>
          <a:fontRef idx="minor"/>
        </p:style>
      </p:sp>
      <p:sp>
        <p:nvSpPr>
          <p:cNvPr id="6" name="PlaceHolder 6"/>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2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20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3" name="Group 1"/>
          <p:cNvGrpSpPr/>
          <p:nvPr/>
        </p:nvGrpSpPr>
        <p:grpSpPr>
          <a:xfrm>
            <a:off x="4680" y="0"/>
            <a:ext cx="9143640" cy="6857640"/>
            <a:chOff x="4680" y="0"/>
            <a:chExt cx="9143640" cy="6857640"/>
          </a:xfrm>
        </p:grpSpPr>
        <p:pic>
          <p:nvPicPr>
            <p:cNvPr id="44" name="Content Placeholder 3"/>
            <p:cNvPicPr/>
            <p:nvPr/>
          </p:nvPicPr>
          <p:blipFill>
            <a:blip r:embed="rId14"/>
            <a:stretch/>
          </p:blipFill>
          <p:spPr>
            <a:xfrm>
              <a:off x="4680" y="0"/>
              <a:ext cx="9143640" cy="6857640"/>
            </a:xfrm>
            <a:prstGeom prst="rect">
              <a:avLst/>
            </a:prstGeom>
            <a:ln>
              <a:noFill/>
            </a:ln>
          </p:spPr>
        </p:pic>
        <p:sp>
          <p:nvSpPr>
            <p:cNvPr id="45" name="CustomShape 2"/>
            <p:cNvSpPr/>
            <p:nvPr/>
          </p:nvSpPr>
          <p:spPr>
            <a:xfrm>
              <a:off x="6876360" y="6489360"/>
              <a:ext cx="2232000" cy="22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900" b="1" strike="noStrike" spc="-1">
                  <a:solidFill>
                    <a:srgbClr val="000000"/>
                  </a:solidFill>
                  <a:latin typeface="Arial"/>
                </a:rPr>
                <a:t>www.earthscienceeducation.com</a:t>
              </a:r>
              <a:endParaRPr lang="en-GB" sz="900" b="0" strike="noStrike" spc="-1">
                <a:latin typeface="Arial"/>
              </a:endParaRPr>
            </a:p>
          </p:txBody>
        </p:sp>
      </p:grpSp>
      <p:sp>
        <p:nvSpPr>
          <p:cNvPr id="46" name="PlaceHolder 3"/>
          <p:cNvSpPr>
            <a:spLocks noGrp="1"/>
          </p:cNvSpPr>
          <p:nvPr>
            <p:ph type="title"/>
          </p:nvPr>
        </p:nvSpPr>
        <p:spPr>
          <a:xfrm>
            <a:off x="457200" y="274680"/>
            <a:ext cx="8229240" cy="1142640"/>
          </a:xfrm>
          <a:prstGeom prst="rect">
            <a:avLst/>
          </a:prstGeom>
        </p:spPr>
        <p:txBody>
          <a:bodyPr lIns="90000" tIns="45000" rIns="90000" bIns="45000">
            <a:noAutofit/>
          </a:bodyPr>
          <a:lstStyle/>
          <a:p>
            <a:pPr algn="ctr">
              <a:lnSpc>
                <a:spcPct val="100000"/>
              </a:lnSpc>
            </a:pPr>
            <a:r>
              <a:rPr lang="en-US" sz="4400" b="0" strike="noStrike" spc="-1">
                <a:solidFill>
                  <a:srgbClr val="000000"/>
                </a:solidFill>
                <a:latin typeface="Arial"/>
              </a:rPr>
              <a:t>Click to edit Master title style</a:t>
            </a:r>
            <a:endParaRPr lang="en-GB" sz="4400" b="0" strike="noStrike" spc="-1">
              <a:solidFill>
                <a:srgbClr val="000000"/>
              </a:solidFill>
              <a:latin typeface="Arial"/>
            </a:endParaRPr>
          </a:p>
        </p:txBody>
      </p:sp>
      <p:sp>
        <p:nvSpPr>
          <p:cNvPr id="47" name="PlaceHolder 4"/>
          <p:cNvSpPr>
            <a:spLocks noGrp="1"/>
          </p:cNvSpPr>
          <p:nvPr>
            <p:ph type="body"/>
          </p:nvPr>
        </p:nvSpPr>
        <p:spPr>
          <a:xfrm>
            <a:off x="457200" y="1600200"/>
            <a:ext cx="8229240" cy="4525560"/>
          </a:xfrm>
          <a:prstGeom prst="rect">
            <a:avLst/>
          </a:prstGeom>
        </p:spPr>
        <p:txBody>
          <a:bodyPr lIns="90000" tIns="45000" rIns="90000" bIns="45000">
            <a:noAutofit/>
          </a:bodyPr>
          <a:lstStyle/>
          <a:p>
            <a:pPr marL="343080" indent="-342720">
              <a:lnSpc>
                <a:spcPct val="100000"/>
              </a:lnSpc>
              <a:spcBef>
                <a:spcPts val="641"/>
              </a:spcBef>
              <a:buClr>
                <a:srgbClr val="000000"/>
              </a:buClr>
              <a:buFont typeface="Symbol" charset="2"/>
              <a:buChar char=""/>
            </a:pPr>
            <a:r>
              <a:rPr lang="en-US" sz="3200" b="0" strike="noStrike" spc="-1">
                <a:solidFill>
                  <a:srgbClr val="000000"/>
                </a:solidFill>
                <a:latin typeface="Arial"/>
              </a:rPr>
              <a:t>Click to edit Master text styles</a:t>
            </a:r>
            <a:endParaRPr lang="en-GB" sz="3200" b="0" strike="noStrike" spc="-1">
              <a:solidFill>
                <a:srgbClr val="000000"/>
              </a:solidFill>
              <a:latin typeface="Arial"/>
            </a:endParaRPr>
          </a:p>
          <a:p>
            <a:pPr marL="743040" lvl="1" indent="-285480">
              <a:lnSpc>
                <a:spcPct val="100000"/>
              </a:lnSpc>
              <a:spcBef>
                <a:spcPts val="561"/>
              </a:spcBef>
              <a:buClr>
                <a:srgbClr val="000000"/>
              </a:buClr>
              <a:buFont typeface="Symbol" charset="2"/>
              <a:buChar char=""/>
            </a:pPr>
            <a:r>
              <a:rPr lang="en-US" sz="2800" b="0" strike="noStrike" spc="-1">
                <a:solidFill>
                  <a:srgbClr val="000000"/>
                </a:solidFill>
                <a:latin typeface="Arial"/>
              </a:rPr>
              <a:t>Second level</a:t>
            </a:r>
            <a:endParaRPr lang="en-GB" sz="2800" b="0" strike="noStrike" spc="-1">
              <a:solidFill>
                <a:srgbClr val="000000"/>
              </a:solidFill>
              <a:latin typeface="Arial"/>
            </a:endParaRPr>
          </a:p>
          <a:p>
            <a:pPr marL="1143000" lvl="2" indent="-228240">
              <a:lnSpc>
                <a:spcPct val="100000"/>
              </a:lnSpc>
              <a:spcBef>
                <a:spcPts val="479"/>
              </a:spcBef>
              <a:buClr>
                <a:srgbClr val="000000"/>
              </a:buClr>
              <a:buFont typeface="Symbol" charset="2"/>
              <a:buChar char=""/>
            </a:pPr>
            <a:r>
              <a:rPr lang="en-US" sz="2400" b="0" strike="noStrike" spc="-1">
                <a:solidFill>
                  <a:srgbClr val="000000"/>
                </a:solidFill>
                <a:latin typeface="Arial"/>
              </a:rPr>
              <a:t>Third level</a:t>
            </a:r>
            <a:endParaRPr lang="en-GB" sz="2400" b="0" strike="noStrike" spc="-1">
              <a:solidFill>
                <a:srgbClr val="000000"/>
              </a:solidFill>
              <a:latin typeface="Arial"/>
            </a:endParaRPr>
          </a:p>
          <a:p>
            <a:pPr marL="1600200" lvl="3" indent="-228240">
              <a:lnSpc>
                <a:spcPct val="100000"/>
              </a:lnSpc>
              <a:spcBef>
                <a:spcPts val="400"/>
              </a:spcBef>
              <a:buClr>
                <a:srgbClr val="000000"/>
              </a:buClr>
              <a:buFont typeface="Symbol" charset="2"/>
              <a:buChar char=""/>
            </a:pPr>
            <a:r>
              <a:rPr lang="en-US" sz="2000" b="0" strike="noStrike" spc="-1">
                <a:solidFill>
                  <a:srgbClr val="000000"/>
                </a:solidFill>
                <a:latin typeface="Arial"/>
              </a:rPr>
              <a:t>Fourth level</a:t>
            </a:r>
            <a:endParaRPr lang="en-GB" sz="2000" b="0" strike="noStrike" spc="-1">
              <a:solidFill>
                <a:srgbClr val="000000"/>
              </a:solidFill>
              <a:latin typeface="Arial"/>
            </a:endParaRPr>
          </a:p>
          <a:p>
            <a:pPr marL="2057400" lvl="4" indent="-228240">
              <a:lnSpc>
                <a:spcPct val="100000"/>
              </a:lnSpc>
              <a:spcBef>
                <a:spcPts val="400"/>
              </a:spcBef>
              <a:buClr>
                <a:srgbClr val="000000"/>
              </a:buClr>
              <a:buFont typeface="StarSymbol"/>
              <a:buChar char="»"/>
            </a:pPr>
            <a:r>
              <a:rPr lang="en-US" sz="2000" b="0" strike="noStrike" spc="-1">
                <a:solidFill>
                  <a:srgbClr val="000000"/>
                </a:solidFill>
                <a:latin typeface="Arial"/>
              </a:rPr>
              <a:t>Fifth level</a:t>
            </a:r>
            <a:endParaRPr lang="en-GB" sz="2000" b="0" strike="noStrike" spc="-1">
              <a:solidFill>
                <a:srgbClr val="000000"/>
              </a:solidFill>
              <a:latin typeface="Arial"/>
            </a:endParaRPr>
          </a:p>
        </p:txBody>
      </p:sp>
      <p:sp>
        <p:nvSpPr>
          <p:cNvPr id="48" name="CustomShape 5"/>
          <p:cNvSpPr/>
          <p:nvPr/>
        </p:nvSpPr>
        <p:spPr>
          <a:xfrm>
            <a:off x="326160" y="-27360"/>
            <a:ext cx="8817480" cy="6966720"/>
          </a:xfrm>
          <a:prstGeom prst="rect">
            <a:avLst/>
          </a:prstGeom>
          <a:solidFill>
            <a:srgbClr val="E9FEE6"/>
          </a:solidFill>
          <a:ln w="9360">
            <a:noFill/>
          </a:ln>
        </p:spPr>
        <p:style>
          <a:lnRef idx="0">
            <a:scrgbClr r="0" g="0" b="0"/>
          </a:lnRef>
          <a:fillRef idx="0">
            <a:scrgbClr r="0" g="0" b="0"/>
          </a:fillRef>
          <a:effectRef idx="0">
            <a:scrgbClr r="0" g="0" b="0"/>
          </a:effectRef>
          <a:fontRef idx="minor"/>
        </p:style>
      </p:sp>
      <p:sp>
        <p:nvSpPr>
          <p:cNvPr id="49" name="CustomShape 6"/>
          <p:cNvSpPr/>
          <p:nvPr/>
        </p:nvSpPr>
        <p:spPr>
          <a:xfrm>
            <a:off x="-83160" y="0"/>
            <a:ext cx="380520" cy="6857640"/>
          </a:xfrm>
          <a:prstGeom prst="rect">
            <a:avLst/>
          </a:prstGeom>
          <a:solidFill>
            <a:srgbClr val="FF6600"/>
          </a:solidFill>
          <a:ln w="9360">
            <a:solidFill>
              <a:srgbClr val="FF6600"/>
            </a:solidFill>
            <a:miter/>
          </a:ln>
        </p:spPr>
        <p:style>
          <a:lnRef idx="0">
            <a:scrgbClr r="0" g="0" b="0"/>
          </a:lnRef>
          <a:fillRef idx="0">
            <a:scrgbClr r="0" g="0" b="0"/>
          </a:fillRef>
          <a:effectRef idx="0">
            <a:scrgbClr r="0" g="0" b="0"/>
          </a:effectRef>
          <a:fontRef idx="minor"/>
        </p:style>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86" name="Group 1"/>
          <p:cNvGrpSpPr/>
          <p:nvPr/>
        </p:nvGrpSpPr>
        <p:grpSpPr>
          <a:xfrm>
            <a:off x="4680" y="0"/>
            <a:ext cx="9143640" cy="6857640"/>
            <a:chOff x="4680" y="0"/>
            <a:chExt cx="9143640" cy="6857640"/>
          </a:xfrm>
        </p:grpSpPr>
        <p:pic>
          <p:nvPicPr>
            <p:cNvPr id="87" name="Content Placeholder 3"/>
            <p:cNvPicPr/>
            <p:nvPr/>
          </p:nvPicPr>
          <p:blipFill>
            <a:blip r:embed="rId14"/>
            <a:stretch/>
          </p:blipFill>
          <p:spPr>
            <a:xfrm>
              <a:off x="4680" y="0"/>
              <a:ext cx="9143640" cy="6857640"/>
            </a:xfrm>
            <a:prstGeom prst="rect">
              <a:avLst/>
            </a:prstGeom>
            <a:ln>
              <a:noFill/>
            </a:ln>
          </p:spPr>
        </p:pic>
        <p:sp>
          <p:nvSpPr>
            <p:cNvPr id="88" name="CustomShape 2"/>
            <p:cNvSpPr/>
            <p:nvPr/>
          </p:nvSpPr>
          <p:spPr>
            <a:xfrm>
              <a:off x="6876360" y="6489360"/>
              <a:ext cx="2232000" cy="22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900" b="1" strike="noStrike" spc="-1">
                  <a:solidFill>
                    <a:srgbClr val="000000"/>
                  </a:solidFill>
                  <a:latin typeface="Arial"/>
                </a:rPr>
                <a:t>www.earthscienceeducation.com</a:t>
              </a:r>
              <a:endParaRPr lang="en-GB" sz="900" b="0" strike="noStrike" spc="-1">
                <a:latin typeface="Arial"/>
              </a:endParaRPr>
            </a:p>
          </p:txBody>
        </p:sp>
      </p:grpSp>
      <p:sp>
        <p:nvSpPr>
          <p:cNvPr id="89" name="CustomShape 3"/>
          <p:cNvSpPr/>
          <p:nvPr/>
        </p:nvSpPr>
        <p:spPr>
          <a:xfrm>
            <a:off x="312480" y="-41040"/>
            <a:ext cx="8817480" cy="6966720"/>
          </a:xfrm>
          <a:prstGeom prst="rect">
            <a:avLst/>
          </a:prstGeom>
          <a:solidFill>
            <a:srgbClr val="E9FEE6"/>
          </a:solidFill>
          <a:ln w="9360">
            <a:noFill/>
          </a:ln>
        </p:spPr>
        <p:style>
          <a:lnRef idx="0">
            <a:scrgbClr r="0" g="0" b="0"/>
          </a:lnRef>
          <a:fillRef idx="0">
            <a:scrgbClr r="0" g="0" b="0"/>
          </a:fillRef>
          <a:effectRef idx="0">
            <a:scrgbClr r="0" g="0" b="0"/>
          </a:effectRef>
          <a:fontRef idx="minor"/>
        </p:style>
      </p:sp>
      <p:sp>
        <p:nvSpPr>
          <p:cNvPr id="90" name="CustomShape 4"/>
          <p:cNvSpPr/>
          <p:nvPr/>
        </p:nvSpPr>
        <p:spPr>
          <a:xfrm>
            <a:off x="-83160" y="0"/>
            <a:ext cx="380520" cy="6857640"/>
          </a:xfrm>
          <a:prstGeom prst="rect">
            <a:avLst/>
          </a:prstGeom>
          <a:solidFill>
            <a:srgbClr val="FF6600"/>
          </a:solidFill>
          <a:ln w="9360">
            <a:solidFill>
              <a:srgbClr val="FF6600"/>
            </a:solidFill>
            <a:miter/>
          </a:ln>
        </p:spPr>
        <p:style>
          <a:lnRef idx="0">
            <a:scrgbClr r="0" g="0" b="0"/>
          </a:lnRef>
          <a:fillRef idx="0">
            <a:scrgbClr r="0" g="0" b="0"/>
          </a:fillRef>
          <a:effectRef idx="0">
            <a:scrgbClr r="0" g="0" b="0"/>
          </a:effectRef>
          <a:fontRef idx="minor"/>
        </p:style>
      </p:sp>
      <p:sp>
        <p:nvSpPr>
          <p:cNvPr id="91" name="PlaceHolder 5"/>
          <p:cNvSpPr>
            <a:spLocks noGrp="1"/>
          </p:cNvSpPr>
          <p:nvPr>
            <p:ph type="title"/>
          </p:nvPr>
        </p:nvSpPr>
        <p:spPr>
          <a:xfrm>
            <a:off x="457200" y="273600"/>
            <a:ext cx="8229240" cy="1144800"/>
          </a:xfrm>
          <a:prstGeom prst="rect">
            <a:avLst/>
          </a:prstGeom>
        </p:spPr>
        <p:txBody>
          <a:bodyPr lIns="0" tIns="0" rIns="0" bIns="0" anchor="ctr">
            <a:noAutofit/>
          </a:bodyPr>
          <a:lstStyle/>
          <a:p>
            <a:r>
              <a:rPr lang="en-GB" sz="4400" b="0" strike="noStrike" spc="-1">
                <a:solidFill>
                  <a:srgbClr val="000000"/>
                </a:solidFill>
                <a:latin typeface="Arial"/>
              </a:rPr>
              <a:t>Click to edit the title text format</a:t>
            </a:r>
          </a:p>
        </p:txBody>
      </p:sp>
      <p:sp>
        <p:nvSpPr>
          <p:cNvPr id="92" name="PlaceHolder 6"/>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2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20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9" name="Picture 4" descr="vertical banner thinner"/>
          <p:cNvPicPr/>
          <p:nvPr/>
        </p:nvPicPr>
        <p:blipFill>
          <a:blip r:embed="rId14"/>
          <a:stretch/>
        </p:blipFill>
        <p:spPr>
          <a:xfrm>
            <a:off x="0" y="0"/>
            <a:ext cx="9143640" cy="6857640"/>
          </a:xfrm>
          <a:prstGeom prst="rect">
            <a:avLst/>
          </a:prstGeom>
          <a:ln>
            <a:noFill/>
          </a:ln>
        </p:spPr>
      </p:pic>
      <p:sp>
        <p:nvSpPr>
          <p:cNvPr id="130" name="CustomShape 1"/>
          <p:cNvSpPr/>
          <p:nvPr/>
        </p:nvSpPr>
        <p:spPr>
          <a:xfrm>
            <a:off x="-83160" y="0"/>
            <a:ext cx="380520" cy="6857640"/>
          </a:xfrm>
          <a:prstGeom prst="rect">
            <a:avLst/>
          </a:prstGeom>
          <a:solidFill>
            <a:srgbClr val="FF6600"/>
          </a:solidFill>
          <a:ln w="9360">
            <a:solidFill>
              <a:srgbClr val="FF6600"/>
            </a:solidFill>
            <a:miter/>
          </a:ln>
        </p:spPr>
        <p:style>
          <a:lnRef idx="0">
            <a:scrgbClr r="0" g="0" b="0"/>
          </a:lnRef>
          <a:fillRef idx="0">
            <a:scrgbClr r="0" g="0" b="0"/>
          </a:fillRef>
          <a:effectRef idx="0">
            <a:scrgbClr r="0" g="0" b="0"/>
          </a:effectRef>
          <a:fontRef idx="minor"/>
        </p:style>
      </p:sp>
      <p:sp>
        <p:nvSpPr>
          <p:cNvPr id="131" name="CustomShape 2"/>
          <p:cNvSpPr/>
          <p:nvPr/>
        </p:nvSpPr>
        <p:spPr>
          <a:xfrm>
            <a:off x="298800" y="0"/>
            <a:ext cx="8844840" cy="6857640"/>
          </a:xfrm>
          <a:prstGeom prst="rect">
            <a:avLst/>
          </a:prstGeom>
          <a:solidFill>
            <a:srgbClr val="E9FEE6"/>
          </a:solidFill>
          <a:ln w="9360">
            <a:noFill/>
          </a:ln>
        </p:spPr>
        <p:style>
          <a:lnRef idx="0">
            <a:scrgbClr r="0" g="0" b="0"/>
          </a:lnRef>
          <a:fillRef idx="0">
            <a:scrgbClr r="0" g="0" b="0"/>
          </a:fillRef>
          <a:effectRef idx="0">
            <a:scrgbClr r="0" g="0" b="0"/>
          </a:effectRef>
          <a:fontRef idx="minor"/>
        </p:style>
      </p:sp>
      <p:sp>
        <p:nvSpPr>
          <p:cNvPr id="132" name="PlaceHolder 3"/>
          <p:cNvSpPr>
            <a:spLocks noGrp="1"/>
          </p:cNvSpPr>
          <p:nvPr>
            <p:ph type="title"/>
          </p:nvPr>
        </p:nvSpPr>
        <p:spPr>
          <a:xfrm>
            <a:off x="457200" y="273600"/>
            <a:ext cx="8229240" cy="1144800"/>
          </a:xfrm>
          <a:prstGeom prst="rect">
            <a:avLst/>
          </a:prstGeom>
        </p:spPr>
        <p:txBody>
          <a:bodyPr lIns="0" tIns="0" rIns="0" bIns="0" anchor="ctr">
            <a:noAutofit/>
          </a:bodyPr>
          <a:lstStyle/>
          <a:p>
            <a:r>
              <a:rPr lang="en-GB" sz="4400" b="0" strike="noStrike" spc="-1">
                <a:solidFill>
                  <a:srgbClr val="000000"/>
                </a:solidFill>
                <a:latin typeface="Arial"/>
              </a:rPr>
              <a:t>Click to edit the title text format</a:t>
            </a:r>
          </a:p>
        </p:txBody>
      </p:sp>
      <p:sp>
        <p:nvSpPr>
          <p:cNvPr id="133" name="PlaceHolder 4"/>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2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20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0" name="Picture 4" descr="vertical banner thinner"/>
          <p:cNvPicPr/>
          <p:nvPr/>
        </p:nvPicPr>
        <p:blipFill>
          <a:blip r:embed="rId14"/>
          <a:stretch/>
        </p:blipFill>
        <p:spPr>
          <a:xfrm>
            <a:off x="0" y="0"/>
            <a:ext cx="9143640" cy="6857640"/>
          </a:xfrm>
          <a:prstGeom prst="rect">
            <a:avLst/>
          </a:prstGeom>
          <a:ln>
            <a:noFill/>
          </a:ln>
        </p:spPr>
      </p:pic>
      <p:sp>
        <p:nvSpPr>
          <p:cNvPr id="171" name="PlaceHolder 1"/>
          <p:cNvSpPr>
            <a:spLocks noGrp="1"/>
          </p:cNvSpPr>
          <p:nvPr>
            <p:ph type="title"/>
          </p:nvPr>
        </p:nvSpPr>
        <p:spPr>
          <a:xfrm>
            <a:off x="457200" y="274680"/>
            <a:ext cx="8229240" cy="1142640"/>
          </a:xfrm>
          <a:prstGeom prst="rect">
            <a:avLst/>
          </a:prstGeom>
        </p:spPr>
        <p:txBody>
          <a:bodyPr lIns="90000" tIns="45000" rIns="90000" bIns="45000">
            <a:noAutofit/>
          </a:bodyPr>
          <a:lstStyle/>
          <a:p>
            <a:pPr algn="ctr">
              <a:lnSpc>
                <a:spcPct val="100000"/>
              </a:lnSpc>
            </a:pPr>
            <a:r>
              <a:rPr lang="en-US" sz="4400" b="0" strike="noStrike" spc="-1">
                <a:solidFill>
                  <a:srgbClr val="000000"/>
                </a:solidFill>
                <a:latin typeface="Arial"/>
              </a:rPr>
              <a:t>Click to edit Master title style</a:t>
            </a:r>
            <a:endParaRPr lang="en-GB" sz="4400" b="0" strike="noStrike" spc="-1">
              <a:solidFill>
                <a:srgbClr val="000000"/>
              </a:solidFill>
              <a:latin typeface="Arial"/>
            </a:endParaRPr>
          </a:p>
        </p:txBody>
      </p:sp>
      <p:sp>
        <p:nvSpPr>
          <p:cNvPr id="172" name="PlaceHolder 2"/>
          <p:cNvSpPr>
            <a:spLocks noGrp="1"/>
          </p:cNvSpPr>
          <p:nvPr>
            <p:ph type="body"/>
          </p:nvPr>
        </p:nvSpPr>
        <p:spPr>
          <a:xfrm>
            <a:off x="457200" y="1600200"/>
            <a:ext cx="8229240" cy="4525560"/>
          </a:xfrm>
          <a:prstGeom prst="rect">
            <a:avLst/>
          </a:prstGeom>
        </p:spPr>
        <p:txBody>
          <a:bodyPr lIns="90000" tIns="45000" rIns="90000" bIns="45000">
            <a:noAutofit/>
          </a:bodyPr>
          <a:lstStyle/>
          <a:p>
            <a:pPr marL="343080" indent="-342720">
              <a:lnSpc>
                <a:spcPct val="100000"/>
              </a:lnSpc>
              <a:spcBef>
                <a:spcPts val="641"/>
              </a:spcBef>
              <a:buClr>
                <a:srgbClr val="000000"/>
              </a:buClr>
              <a:buFont typeface="Symbol" charset="2"/>
              <a:buChar char=""/>
            </a:pPr>
            <a:r>
              <a:rPr lang="en-US" sz="3200" b="0" strike="noStrike" spc="-1">
                <a:solidFill>
                  <a:srgbClr val="000000"/>
                </a:solidFill>
                <a:latin typeface="Arial"/>
              </a:rPr>
              <a:t>Click to edit Master text styles</a:t>
            </a:r>
            <a:endParaRPr lang="en-GB" sz="3200" b="0" strike="noStrike" spc="-1">
              <a:solidFill>
                <a:srgbClr val="000000"/>
              </a:solidFill>
              <a:latin typeface="Arial"/>
            </a:endParaRPr>
          </a:p>
          <a:p>
            <a:pPr marL="743040" lvl="1" indent="-285480">
              <a:lnSpc>
                <a:spcPct val="100000"/>
              </a:lnSpc>
              <a:spcBef>
                <a:spcPts val="561"/>
              </a:spcBef>
              <a:buClr>
                <a:srgbClr val="000000"/>
              </a:buClr>
              <a:buFont typeface="Symbol" charset="2"/>
              <a:buChar char=""/>
            </a:pPr>
            <a:r>
              <a:rPr lang="en-US" sz="2800" b="0" strike="noStrike" spc="-1">
                <a:solidFill>
                  <a:srgbClr val="000000"/>
                </a:solidFill>
                <a:latin typeface="Arial"/>
              </a:rPr>
              <a:t>Second level</a:t>
            </a:r>
            <a:endParaRPr lang="en-GB" sz="2800" b="0" strike="noStrike" spc="-1">
              <a:solidFill>
                <a:srgbClr val="000000"/>
              </a:solidFill>
              <a:latin typeface="Arial"/>
            </a:endParaRPr>
          </a:p>
          <a:p>
            <a:pPr marL="1143000" lvl="2" indent="-228240">
              <a:lnSpc>
                <a:spcPct val="100000"/>
              </a:lnSpc>
              <a:spcBef>
                <a:spcPts val="479"/>
              </a:spcBef>
              <a:buClr>
                <a:srgbClr val="000000"/>
              </a:buClr>
              <a:buFont typeface="Symbol" charset="2"/>
              <a:buChar char=""/>
            </a:pPr>
            <a:r>
              <a:rPr lang="en-US" sz="2400" b="0" strike="noStrike" spc="-1">
                <a:solidFill>
                  <a:srgbClr val="000000"/>
                </a:solidFill>
                <a:latin typeface="Arial"/>
              </a:rPr>
              <a:t>Third level</a:t>
            </a:r>
            <a:endParaRPr lang="en-GB" sz="2400" b="0" strike="noStrike" spc="-1">
              <a:solidFill>
                <a:srgbClr val="000000"/>
              </a:solidFill>
              <a:latin typeface="Arial"/>
            </a:endParaRPr>
          </a:p>
          <a:p>
            <a:pPr marL="1600200" lvl="3" indent="-228240">
              <a:lnSpc>
                <a:spcPct val="100000"/>
              </a:lnSpc>
              <a:spcBef>
                <a:spcPts val="400"/>
              </a:spcBef>
              <a:buClr>
                <a:srgbClr val="000000"/>
              </a:buClr>
              <a:buFont typeface="Symbol" charset="2"/>
              <a:buChar char=""/>
            </a:pPr>
            <a:r>
              <a:rPr lang="en-US" sz="2000" b="0" strike="noStrike" spc="-1">
                <a:solidFill>
                  <a:srgbClr val="000000"/>
                </a:solidFill>
                <a:latin typeface="Arial"/>
              </a:rPr>
              <a:t>Fourth level</a:t>
            </a:r>
            <a:endParaRPr lang="en-GB" sz="2000" b="0" strike="noStrike" spc="-1">
              <a:solidFill>
                <a:srgbClr val="000000"/>
              </a:solidFill>
              <a:latin typeface="Arial"/>
            </a:endParaRPr>
          </a:p>
          <a:p>
            <a:pPr marL="2057400" lvl="4" indent="-228240">
              <a:lnSpc>
                <a:spcPct val="100000"/>
              </a:lnSpc>
              <a:spcBef>
                <a:spcPts val="400"/>
              </a:spcBef>
              <a:buClr>
                <a:srgbClr val="000000"/>
              </a:buClr>
              <a:buFont typeface="StarSymbol"/>
              <a:buChar char="»"/>
            </a:pPr>
            <a:r>
              <a:rPr lang="en-US" sz="2000" b="0" strike="noStrike" spc="-1">
                <a:solidFill>
                  <a:srgbClr val="000000"/>
                </a:solidFill>
                <a:latin typeface="Arial"/>
              </a:rPr>
              <a:t>Fifth level</a:t>
            </a:r>
            <a:endParaRPr lang="en-GB" sz="2000" b="0" strike="noStrike" spc="-1">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9" name="Picture 4" descr="vertical banner thinner"/>
          <p:cNvPicPr/>
          <p:nvPr/>
        </p:nvPicPr>
        <p:blipFill>
          <a:blip r:embed="rId14"/>
          <a:stretch/>
        </p:blipFill>
        <p:spPr>
          <a:xfrm>
            <a:off x="0" y="0"/>
            <a:ext cx="9143640" cy="6857640"/>
          </a:xfrm>
          <a:prstGeom prst="rect">
            <a:avLst/>
          </a:prstGeom>
          <a:ln>
            <a:noFill/>
          </a:ln>
        </p:spPr>
      </p:pic>
      <p:sp>
        <p:nvSpPr>
          <p:cNvPr id="210" name="PlaceHolder 1"/>
          <p:cNvSpPr>
            <a:spLocks noGrp="1"/>
          </p:cNvSpPr>
          <p:nvPr>
            <p:ph type="title"/>
          </p:nvPr>
        </p:nvSpPr>
        <p:spPr>
          <a:xfrm>
            <a:off x="685800" y="2130480"/>
            <a:ext cx="7772040" cy="1469520"/>
          </a:xfrm>
          <a:prstGeom prst="rect">
            <a:avLst/>
          </a:prstGeom>
        </p:spPr>
        <p:txBody>
          <a:bodyPr lIns="90000" tIns="45000" rIns="90000" bIns="45000">
            <a:noAutofit/>
          </a:bodyPr>
          <a:lstStyle/>
          <a:p>
            <a:pPr algn="ctr">
              <a:lnSpc>
                <a:spcPct val="100000"/>
              </a:lnSpc>
            </a:pPr>
            <a:r>
              <a:rPr lang="en-US" sz="4400" b="0" strike="noStrike" spc="-1">
                <a:solidFill>
                  <a:srgbClr val="000000"/>
                </a:solidFill>
                <a:latin typeface="Arial"/>
              </a:rPr>
              <a:t>Click to edit Master title style</a:t>
            </a:r>
            <a:endParaRPr lang="en-GB" sz="4400" b="0" strike="noStrike" spc="-1">
              <a:solidFill>
                <a:srgbClr val="000000"/>
              </a:solidFill>
              <a:latin typeface="Arial"/>
            </a:endParaRPr>
          </a:p>
        </p:txBody>
      </p:sp>
      <p:sp>
        <p:nvSpPr>
          <p:cNvPr id="211"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2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20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8" Type="http://schemas.openxmlformats.org/officeDocument/2006/relationships/hyperlink" Target="https://www.earthlearningidea.com/Video/V15_Spotrock1.html" TargetMode="External"/><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microsoft.com/office/2007/relationships/hdphoto" Target="../media/hdphoto5.wdp"/><Relationship Id="rId5" Type="http://schemas.openxmlformats.org/officeDocument/2006/relationships/image" Target="../media/image13.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9.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7.xml"/><Relationship Id="rId5" Type="http://schemas.openxmlformats.org/officeDocument/2006/relationships/hyperlink" Target="https://www.earthlearningidea.com/Video/V15_Spotrock2.html" TargetMode="Externa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openxmlformats.org/officeDocument/2006/relationships/hyperlink" Target="https://www.earthlearningidea.com/Video/V15_Spotrock3.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microsoft.com/office/2007/relationships/hdphoto" Target="../media/hdphoto9.wdp"/><Relationship Id="rId5" Type="http://schemas.openxmlformats.org/officeDocument/2006/relationships/image" Target="../media/image17.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7.xml"/><Relationship Id="rId6" Type="http://schemas.microsoft.com/office/2007/relationships/hdphoto" Target="../media/hdphoto11.wdp"/><Relationship Id="rId5" Type="http://schemas.openxmlformats.org/officeDocument/2006/relationships/image" Target="../media/image19.png"/><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7.xml"/><Relationship Id="rId6" Type="http://schemas.microsoft.com/office/2007/relationships/hdphoto" Target="../media/hdphoto13.wdp"/><Relationship Id="rId5" Type="http://schemas.openxmlformats.org/officeDocument/2006/relationships/image" Target="../media/image21.png"/><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hyperlink" Target="https://www.earthlearningidea.com/Video/V15_Spotrock4.html" TargetMode="External"/><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7.xml"/><Relationship Id="rId6" Type="http://schemas.microsoft.com/office/2007/relationships/hdphoto" Target="../media/hdphoto15.wdp"/><Relationship Id="rId5" Type="http://schemas.openxmlformats.org/officeDocument/2006/relationships/image" Target="../media/image23.png"/><Relationship Id="rId4" Type="http://schemas.microsoft.com/office/2007/relationships/hdphoto" Target="../media/hdphoto14.wdp"/></Relationships>
</file>

<file path=ppt/slides/_rels/slide29.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7.xml"/><Relationship Id="rId6" Type="http://schemas.microsoft.com/office/2007/relationships/hdphoto" Target="../media/hdphoto17.wdp"/><Relationship Id="rId5" Type="http://schemas.openxmlformats.org/officeDocument/2006/relationships/image" Target="../media/image25.png"/><Relationship Id="rId10" Type="http://schemas.microsoft.com/office/2007/relationships/hdphoto" Target="../media/hdphoto19.wdp"/><Relationship Id="rId4" Type="http://schemas.microsoft.com/office/2007/relationships/hdphoto" Target="../media/hdphoto16.wdp"/><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hyperlink" Target="https://www.earthlearningidea.com/Video/V15_Spotrock5.html" TargetMode="External"/><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hyperlink" Target="https://www.earthlearningidea.com/Video/V15_Spotrock6.html" TargetMode="External"/><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7.xml"/><Relationship Id="rId6" Type="http://schemas.microsoft.com/office/2007/relationships/hdphoto" Target="../media/hdphoto21.wdp"/><Relationship Id="rId5" Type="http://schemas.openxmlformats.org/officeDocument/2006/relationships/image" Target="../media/image29.png"/><Relationship Id="rId4" Type="http://schemas.microsoft.com/office/2007/relationships/hdphoto" Target="../media/hdphoto20.wdp"/></Relationships>
</file>

<file path=ppt/slides/_rels/slide36.xml.rels><?xml version="1.0" encoding="UTF-8" standalone="yes"?>
<Relationships xmlns="http://schemas.openxmlformats.org/package/2006/relationships"><Relationship Id="rId3" Type="http://schemas.openxmlformats.org/officeDocument/2006/relationships/hyperlink" Target="https://www.earthlearningidea.com/Video/V15_Spotrock7.html" TargetMode="External"/><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8" Type="http://schemas.openxmlformats.org/officeDocument/2006/relationships/hyperlink" Target="https://www.earthlearningidea.com/Video/V15_Spotrock8.html" TargetMode="External"/><Relationship Id="rId3" Type="http://schemas.openxmlformats.org/officeDocument/2006/relationships/image" Target="../media/image31.png"/><Relationship Id="rId7" Type="http://schemas.microsoft.com/office/2007/relationships/hdphoto" Target="../media/hdphoto24.wdp"/><Relationship Id="rId2" Type="http://schemas.openxmlformats.org/officeDocument/2006/relationships/notesSlide" Target="../notesSlides/notesSlide35.xml"/><Relationship Id="rId1" Type="http://schemas.openxmlformats.org/officeDocument/2006/relationships/slideLayout" Target="../slideLayouts/slideLayout37.xml"/><Relationship Id="rId6" Type="http://schemas.openxmlformats.org/officeDocument/2006/relationships/image" Target="../media/image33.png"/><Relationship Id="rId5" Type="http://schemas.openxmlformats.org/officeDocument/2006/relationships/image" Target="../media/image32.jpeg"/><Relationship Id="rId4" Type="http://schemas.microsoft.com/office/2007/relationships/hdphoto" Target="../media/hdphoto23.wdp"/></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37.xml"/><Relationship Id="rId5" Type="http://schemas.openxmlformats.org/officeDocument/2006/relationships/image" Target="../media/image33.pn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37.xml"/><Relationship Id="rId5" Type="http://schemas.openxmlformats.org/officeDocument/2006/relationships/image" Target="../media/image33.png"/><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3" Type="http://schemas.openxmlformats.org/officeDocument/2006/relationships/hyperlink" Target="https://www.earthlearningidea.com/Video/V15_Spotrock9.html" TargetMode="External"/><Relationship Id="rId2" Type="http://schemas.openxmlformats.org/officeDocument/2006/relationships/image" Target="../media/image34.pn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5.pn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37.xml"/><Relationship Id="rId5" Type="http://schemas.microsoft.com/office/2007/relationships/hdphoto" Target="../media/hdphoto26.wdp"/><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37.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hyperlink" Target="https://www.earthlearningidea.com/Video/V15_Spotrock10.html" TargetMode="External"/><Relationship Id="rId2" Type="http://schemas.openxmlformats.org/officeDocument/2006/relationships/notesSlide" Target="../notesSlides/notesSlide39.xml"/><Relationship Id="rId1" Type="http://schemas.openxmlformats.org/officeDocument/2006/relationships/slideLayout" Target="../slideLayouts/slideLayout37.xml"/><Relationship Id="rId5" Type="http://schemas.microsoft.com/office/2007/relationships/hdphoto" Target="../media/hdphoto27.wdp"/><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37.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9.png"/><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37.xml"/><Relationship Id="rId5" Type="http://schemas.microsoft.com/office/2007/relationships/hdphoto" Target="../media/hdphoto29.wdp"/><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hyperlink" Target="https://www.earthlearningidea.com/" TargetMode="Externa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37.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2" Type="http://schemas.openxmlformats.org/officeDocument/2006/relationships/hyperlink" Target="https://www.earthlearningidea.com/Video/V15_Spotrock11.html" TargetMode="External"/><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42.png"/><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35.wdp"/><Relationship Id="rId18" Type="http://schemas.openxmlformats.org/officeDocument/2006/relationships/image" Target="../media/image50.png"/><Relationship Id="rId3" Type="http://schemas.openxmlformats.org/officeDocument/2006/relationships/image" Target="../media/image43.png"/><Relationship Id="rId21" Type="http://schemas.microsoft.com/office/2007/relationships/hdphoto" Target="../media/hdphoto39.wdp"/><Relationship Id="rId7" Type="http://schemas.microsoft.com/office/2007/relationships/hdphoto" Target="../media/hdphoto32.wdp"/><Relationship Id="rId12" Type="http://schemas.openxmlformats.org/officeDocument/2006/relationships/image" Target="../media/image47.png"/><Relationship Id="rId17" Type="http://schemas.microsoft.com/office/2007/relationships/hdphoto" Target="../media/hdphoto37.wdp"/><Relationship Id="rId25" Type="http://schemas.microsoft.com/office/2007/relationships/hdphoto" Target="../media/hdphoto41.wdp"/><Relationship Id="rId2" Type="http://schemas.openxmlformats.org/officeDocument/2006/relationships/image" Target="../media/image42.png"/><Relationship Id="rId16" Type="http://schemas.openxmlformats.org/officeDocument/2006/relationships/image" Target="../media/image49.png"/><Relationship Id="rId20" Type="http://schemas.openxmlformats.org/officeDocument/2006/relationships/image" Target="../media/image51.png"/><Relationship Id="rId1" Type="http://schemas.openxmlformats.org/officeDocument/2006/relationships/slideLayout" Target="../slideLayouts/slideLayout37.xml"/><Relationship Id="rId6" Type="http://schemas.openxmlformats.org/officeDocument/2006/relationships/image" Target="../media/image44.png"/><Relationship Id="rId11" Type="http://schemas.microsoft.com/office/2007/relationships/hdphoto" Target="../media/hdphoto34.wdp"/><Relationship Id="rId24" Type="http://schemas.openxmlformats.org/officeDocument/2006/relationships/image" Target="../media/image53.png"/><Relationship Id="rId5" Type="http://schemas.openxmlformats.org/officeDocument/2006/relationships/image" Target="../media/image9.png"/><Relationship Id="rId15" Type="http://schemas.microsoft.com/office/2007/relationships/hdphoto" Target="../media/hdphoto36.wdp"/><Relationship Id="rId23" Type="http://schemas.microsoft.com/office/2007/relationships/hdphoto" Target="../media/hdphoto40.wdp"/><Relationship Id="rId10" Type="http://schemas.openxmlformats.org/officeDocument/2006/relationships/image" Target="../media/image46.png"/><Relationship Id="rId19" Type="http://schemas.microsoft.com/office/2007/relationships/hdphoto" Target="../media/hdphoto38.wdp"/><Relationship Id="rId4" Type="http://schemas.microsoft.com/office/2007/relationships/hdphoto" Target="../media/hdphoto31.wdp"/><Relationship Id="rId9" Type="http://schemas.microsoft.com/office/2007/relationships/hdphoto" Target="../media/hdphoto33.wdp"/><Relationship Id="rId14" Type="http://schemas.openxmlformats.org/officeDocument/2006/relationships/image" Target="../media/image48.png"/><Relationship Id="rId22" Type="http://schemas.openxmlformats.org/officeDocument/2006/relationships/image" Target="../media/image52.png"/></Relationships>
</file>

<file path=ppt/slides/_rels/slide56.xml.rels><?xml version="1.0" encoding="UTF-8" standalone="yes"?>
<Relationships xmlns="http://schemas.openxmlformats.org/package/2006/relationships"><Relationship Id="rId2" Type="http://schemas.openxmlformats.org/officeDocument/2006/relationships/hyperlink" Target="https://www.earthlearningidea.com/Video/V15_Spotrock12.html" TargetMode="External"/><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55.png"/><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8.png"/><Relationship Id="rId7" Type="http://schemas.microsoft.com/office/2007/relationships/hdphoto" Target="../media/hdphoto43.wdp"/><Relationship Id="rId12" Type="http://schemas.openxmlformats.org/officeDocument/2006/relationships/image" Target="../media/image45.png"/><Relationship Id="rId2" Type="http://schemas.openxmlformats.org/officeDocument/2006/relationships/image" Target="../media/image55.png"/><Relationship Id="rId1" Type="http://schemas.openxmlformats.org/officeDocument/2006/relationships/slideLayout" Target="../slideLayouts/slideLayout37.xml"/><Relationship Id="rId6" Type="http://schemas.openxmlformats.org/officeDocument/2006/relationships/image" Target="../media/image57.png"/><Relationship Id="rId11" Type="http://schemas.openxmlformats.org/officeDocument/2006/relationships/image" Target="../media/image44.png"/><Relationship Id="rId5" Type="http://schemas.openxmlformats.org/officeDocument/2006/relationships/image" Target="../media/image56.jpeg"/><Relationship Id="rId10" Type="http://schemas.openxmlformats.org/officeDocument/2006/relationships/image" Target="../media/image9.png"/><Relationship Id="rId4" Type="http://schemas.openxmlformats.org/officeDocument/2006/relationships/image" Target="../media/image49.png"/><Relationship Id="rId9" Type="http://schemas.microsoft.com/office/2007/relationships/hdphoto" Target="../media/hdphoto44.wdp"/></Relationships>
</file>

<file path=ppt/slides/_rels/slide6.xml.rels><?xml version="1.0" encoding="UTF-8" standalone="yes"?>
<Relationships xmlns="http://schemas.openxmlformats.org/package/2006/relationships"><Relationship Id="rId3" Type="http://schemas.openxmlformats.org/officeDocument/2006/relationships/hyperlink" Target="https://www.earthlearningidea.com/Video/CASE.html" TargetMode="External"/><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hyperlink" Target="https://www.earthlearningidea.com/Video/Atmosphere_ocean.html"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47.wdp"/><Relationship Id="rId3" Type="http://schemas.openxmlformats.org/officeDocument/2006/relationships/image" Target="../media/image44.png"/><Relationship Id="rId7" Type="http://schemas.openxmlformats.org/officeDocument/2006/relationships/image" Target="../media/image57.png"/><Relationship Id="rId12"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37.xml"/><Relationship Id="rId6" Type="http://schemas.openxmlformats.org/officeDocument/2006/relationships/image" Target="../media/image58.png"/><Relationship Id="rId11" Type="http://schemas.microsoft.com/office/2007/relationships/hdphoto" Target="../media/hdphoto46.wdp"/><Relationship Id="rId5" Type="http://schemas.openxmlformats.org/officeDocument/2006/relationships/image" Target="../media/image9.png"/><Relationship Id="rId10" Type="http://schemas.openxmlformats.org/officeDocument/2006/relationships/image" Target="../media/image60.png"/><Relationship Id="rId4" Type="http://schemas.openxmlformats.org/officeDocument/2006/relationships/image" Target="../media/image56.jpeg"/><Relationship Id="rId9" Type="http://schemas.microsoft.com/office/2007/relationships/hdphoto" Target="../media/hdphoto45.wdp"/></Relationships>
</file>

<file path=ppt/slides/_rels/slide61.xml.rels><?xml version="1.0" encoding="UTF-8" standalone="yes"?>
<Relationships xmlns="http://schemas.openxmlformats.org/package/2006/relationships"><Relationship Id="rId3" Type="http://schemas.openxmlformats.org/officeDocument/2006/relationships/hyperlink" Target="https://www.earthlearningidea.com/Video/V15_Spotrock13.html" TargetMode="External"/><Relationship Id="rId2" Type="http://schemas.openxmlformats.org/officeDocument/2006/relationships/image" Target="../media/image62.png"/><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63.png"/><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65.png"/><Relationship Id="rId18" Type="http://schemas.microsoft.com/office/2007/relationships/hdphoto" Target="../media/hdphoto52.wdp"/><Relationship Id="rId3" Type="http://schemas.openxmlformats.org/officeDocument/2006/relationships/image" Target="../media/image43.png"/><Relationship Id="rId7" Type="http://schemas.microsoft.com/office/2007/relationships/hdphoto" Target="../media/hdphoto49.wdp"/><Relationship Id="rId12" Type="http://schemas.openxmlformats.org/officeDocument/2006/relationships/image" Target="../media/image50.png"/><Relationship Id="rId17" Type="http://schemas.openxmlformats.org/officeDocument/2006/relationships/image" Target="../media/image67.png"/><Relationship Id="rId2" Type="http://schemas.openxmlformats.org/officeDocument/2006/relationships/image" Target="../media/image63.png"/><Relationship Id="rId16" Type="http://schemas.microsoft.com/office/2007/relationships/hdphoto" Target="../media/hdphoto51.wdp"/><Relationship Id="rId1" Type="http://schemas.openxmlformats.org/officeDocument/2006/relationships/slideLayout" Target="../slideLayouts/slideLayout37.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5" Type="http://schemas.openxmlformats.org/officeDocument/2006/relationships/image" Target="../media/image66.png"/><Relationship Id="rId10" Type="http://schemas.openxmlformats.org/officeDocument/2006/relationships/image" Target="../media/image48.png"/><Relationship Id="rId4" Type="http://schemas.openxmlformats.org/officeDocument/2006/relationships/image" Target="../media/image9.png"/><Relationship Id="rId9" Type="http://schemas.openxmlformats.org/officeDocument/2006/relationships/image" Target="../media/image64.png"/><Relationship Id="rId14" Type="http://schemas.microsoft.com/office/2007/relationships/hdphoto" Target="../media/hdphoto50.wdp"/></Relationships>
</file>

<file path=ppt/slides/_rels/slide6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8.png"/><Relationship Id="rId7"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37.xml"/><Relationship Id="rId6" Type="http://schemas.openxmlformats.org/officeDocument/2006/relationships/image" Target="../media/image64.png"/><Relationship Id="rId5" Type="http://schemas.openxmlformats.org/officeDocument/2006/relationships/image" Target="../media/image67.png"/><Relationship Id="rId10" Type="http://schemas.openxmlformats.org/officeDocument/2006/relationships/image" Target="../media/image45.png"/><Relationship Id="rId4" Type="http://schemas.microsoft.com/office/2007/relationships/hdphoto" Target="../media/hdphoto53.wdp"/><Relationship Id="rId9" Type="http://schemas.openxmlformats.org/officeDocument/2006/relationships/image" Target="../media/image43.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3" Type="http://schemas.openxmlformats.org/officeDocument/2006/relationships/hyperlink" Target="https://www.earthlearningidea.com/virtual_rock_kit/START.htm" TargetMode="External"/><Relationship Id="rId2" Type="http://schemas.openxmlformats.org/officeDocument/2006/relationships/image" Target="../media/image69.png"/><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6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Picture 4"/>
          <p:cNvPicPr/>
          <p:nvPr/>
        </p:nvPicPr>
        <p:blipFill>
          <a:blip r:embed="rId3"/>
          <a:srcRect l="54915" t="11311" r="8541" b="78786"/>
          <a:stretch/>
        </p:blipFill>
        <p:spPr>
          <a:xfrm>
            <a:off x="291960" y="6048360"/>
            <a:ext cx="8851680" cy="809280"/>
          </a:xfrm>
          <a:prstGeom prst="rect">
            <a:avLst/>
          </a:prstGeom>
          <a:ln>
            <a:noFill/>
          </a:ln>
        </p:spPr>
      </p:pic>
      <p:grpSp>
        <p:nvGrpSpPr>
          <p:cNvPr id="255" name="Group 1"/>
          <p:cNvGrpSpPr/>
          <p:nvPr/>
        </p:nvGrpSpPr>
        <p:grpSpPr>
          <a:xfrm>
            <a:off x="539640" y="404640"/>
            <a:ext cx="8424720" cy="5651640"/>
            <a:chOff x="539640" y="404640"/>
            <a:chExt cx="8424720" cy="5651640"/>
          </a:xfrm>
        </p:grpSpPr>
        <p:sp>
          <p:nvSpPr>
            <p:cNvPr id="256" name="CustomShape 2"/>
            <p:cNvSpPr/>
            <p:nvPr/>
          </p:nvSpPr>
          <p:spPr>
            <a:xfrm>
              <a:off x="539640" y="404640"/>
              <a:ext cx="8301960" cy="2520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3200" b="1" strike="noStrike" spc="-1">
                  <a:solidFill>
                    <a:srgbClr val="000000"/>
                  </a:solidFill>
                  <a:latin typeface="Arial"/>
                </a:rPr>
                <a:t>Spot that rock: rock identification – online </a:t>
              </a:r>
              <a:endParaRPr lang="en-GB" sz="3200" b="0" strike="noStrike" spc="-1">
                <a:latin typeface="Arial"/>
              </a:endParaRPr>
            </a:p>
            <a:p>
              <a:pPr algn="ctr">
                <a:lnSpc>
                  <a:spcPct val="100000"/>
                </a:lnSpc>
              </a:pPr>
              <a:endParaRPr lang="en-GB" sz="3200" b="0" strike="noStrike" spc="-1">
                <a:latin typeface="Arial"/>
              </a:endParaRPr>
            </a:p>
            <a:p>
              <a:pPr algn="ctr">
                <a:lnSpc>
                  <a:spcPct val="100000"/>
                </a:lnSpc>
              </a:pPr>
              <a:endParaRPr lang="en-GB" sz="3200" b="0" strike="noStrike" spc="-1">
                <a:latin typeface="Arial"/>
              </a:endParaRPr>
            </a:p>
            <a:p>
              <a:pPr algn="ctr">
                <a:lnSpc>
                  <a:spcPct val="100000"/>
                </a:lnSpc>
              </a:pPr>
              <a:r>
                <a:rPr lang="en-GB" sz="2400" b="1" strike="noStrike" spc="-1">
                  <a:solidFill>
                    <a:srgbClr val="000000"/>
                  </a:solidFill>
                  <a:latin typeface="Arial"/>
                </a:rPr>
                <a:t>Earth Science for science and geography </a:t>
              </a:r>
              <a:endParaRPr lang="en-GB" sz="2400" b="0" strike="noStrike" spc="-1">
                <a:latin typeface="Arial"/>
              </a:endParaRPr>
            </a:p>
            <a:p>
              <a:pPr algn="ctr">
                <a:lnSpc>
                  <a:spcPct val="100000"/>
                </a:lnSpc>
              </a:pPr>
              <a:r>
                <a:rPr lang="en-GB" sz="2400" b="1" strike="noStrike" spc="-1">
                  <a:solidFill>
                    <a:srgbClr val="000000"/>
                  </a:solidFill>
                  <a:latin typeface="Arial"/>
                </a:rPr>
                <a:t>– online workshop</a:t>
              </a:r>
              <a:endParaRPr lang="en-GB" sz="2400" b="0" strike="noStrike" spc="-1">
                <a:latin typeface="Arial"/>
              </a:endParaRPr>
            </a:p>
          </p:txBody>
        </p:sp>
        <p:sp>
          <p:nvSpPr>
            <p:cNvPr id="257" name="CustomShape 3"/>
            <p:cNvSpPr/>
            <p:nvPr/>
          </p:nvSpPr>
          <p:spPr>
            <a:xfrm>
              <a:off x="6183360" y="2766960"/>
              <a:ext cx="2160000" cy="173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a:solidFill>
                    <a:srgbClr val="000000"/>
                  </a:solidFill>
                  <a:latin typeface="Arial"/>
                </a:rPr>
                <a:t>Developed from the Earth Science Education Unit ‘Spot that rock’ workshop, with permission</a:t>
              </a:r>
              <a:endParaRPr lang="en-GB" sz="1800" b="0" strike="noStrike" spc="-1">
                <a:latin typeface="Arial"/>
              </a:endParaRPr>
            </a:p>
          </p:txBody>
        </p:sp>
        <p:sp>
          <p:nvSpPr>
            <p:cNvPr id="258" name="CustomShape 4"/>
            <p:cNvSpPr/>
            <p:nvPr/>
          </p:nvSpPr>
          <p:spPr>
            <a:xfrm>
              <a:off x="539640" y="5661360"/>
              <a:ext cx="842472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000" b="0" strike="noStrike" spc="-1">
                  <a:solidFill>
                    <a:srgbClr val="000000"/>
                  </a:solidFill>
                  <a:latin typeface="Arial"/>
                </a:rPr>
                <a:t>© Copyright is waived for original material contained in this workshop if it is required for use within the laboratory or classroom. Copyright material contained herein from other publishers rests with them. Any organisation wishing to use this material should contact the Earthlearningidea team.</a:t>
              </a:r>
              <a:endParaRPr lang="en-GB" sz="1000" b="0" strike="noStrike" spc="-1">
                <a:latin typeface="Arial"/>
              </a:endParaRPr>
            </a:p>
          </p:txBody>
        </p:sp>
        <p:grpSp>
          <p:nvGrpSpPr>
            <p:cNvPr id="259" name="Group 5"/>
            <p:cNvGrpSpPr/>
            <p:nvPr/>
          </p:nvGrpSpPr>
          <p:grpSpPr>
            <a:xfrm>
              <a:off x="2249640" y="2104560"/>
              <a:ext cx="3223800" cy="3454200"/>
              <a:chOff x="2249640" y="2104560"/>
              <a:chExt cx="3223800" cy="3454200"/>
            </a:xfrm>
          </p:grpSpPr>
          <p:pic>
            <p:nvPicPr>
              <p:cNvPr id="260" name="Picture 5"/>
              <p:cNvPicPr/>
              <p:nvPr/>
            </p:nvPicPr>
            <p:blipFill>
              <a:blip r:embed="rId4"/>
              <a:srcRect l="19998" t="38072" r="66659" b="36521"/>
              <a:stretch/>
            </p:blipFill>
            <p:spPr>
              <a:xfrm>
                <a:off x="2249640" y="2104560"/>
                <a:ext cx="3223800" cy="3454200"/>
              </a:xfrm>
              <a:prstGeom prst="rect">
                <a:avLst/>
              </a:prstGeom>
              <a:ln>
                <a:noFill/>
              </a:ln>
            </p:spPr>
          </p:pic>
          <p:pic>
            <p:nvPicPr>
              <p:cNvPr id="261" name="Picture 14"/>
              <p:cNvPicPr/>
              <p:nvPr/>
            </p:nvPicPr>
            <p:blipFill>
              <a:blip r:embed="rId5"/>
              <a:srcRect l="354" r="84085" b="67973"/>
              <a:stretch/>
            </p:blipFill>
            <p:spPr>
              <a:xfrm>
                <a:off x="3929040" y="3515400"/>
                <a:ext cx="758160" cy="1141920"/>
              </a:xfrm>
              <a:prstGeom prst="rect">
                <a:avLst/>
              </a:prstGeom>
              <a:ln>
                <a:noFill/>
              </a:ln>
            </p:spPr>
          </p:pic>
          <p:pic>
            <p:nvPicPr>
              <p:cNvPr id="262" name="Picture 15"/>
              <p:cNvPicPr/>
              <p:nvPr/>
            </p:nvPicPr>
            <p:blipFill>
              <a:blip r:embed="rId4"/>
              <a:srcRect l="30236" t="53204" r="67384" b="38803"/>
              <a:stretch/>
            </p:blipFill>
            <p:spPr>
              <a:xfrm>
                <a:off x="4682520" y="3381120"/>
                <a:ext cx="622800" cy="1145160"/>
              </a:xfrm>
              <a:prstGeom prst="rect">
                <a:avLst/>
              </a:prstGeom>
              <a:ln>
                <a:noFill/>
              </a:ln>
            </p:spPr>
          </p:pic>
          <p:pic>
            <p:nvPicPr>
              <p:cNvPr id="263" name="Picture 6"/>
              <p:cNvPicPr/>
              <p:nvPr/>
            </p:nvPicPr>
            <p:blipFill>
              <a:blip r:embed="rId6"/>
              <a:srcRect l="28632" t="47258" r="67327" b="48735"/>
              <a:stretch/>
            </p:blipFill>
            <p:spPr>
              <a:xfrm>
                <a:off x="4059360" y="2994480"/>
                <a:ext cx="988560" cy="547200"/>
              </a:xfrm>
              <a:prstGeom prst="rect">
                <a:avLst/>
              </a:prstGeom>
              <a:ln>
                <a:noFill/>
              </a:ln>
            </p:spPr>
          </p:pic>
          <p:pic>
            <p:nvPicPr>
              <p:cNvPr id="264" name="Picture 17"/>
              <p:cNvPicPr/>
              <p:nvPr/>
            </p:nvPicPr>
            <p:blipFill>
              <a:blip r:embed="rId4"/>
              <a:srcRect l="26333" t="54387" r="73116" b="37806"/>
              <a:stretch/>
            </p:blipFill>
            <p:spPr>
              <a:xfrm>
                <a:off x="3773160" y="3913920"/>
                <a:ext cx="165600" cy="1140120"/>
              </a:xfrm>
              <a:prstGeom prst="rect">
                <a:avLst/>
              </a:prstGeom>
              <a:ln>
                <a:noFill/>
              </a:ln>
            </p:spPr>
          </p:pic>
        </p:grpSp>
      </p:grpSp>
      <p:pic>
        <p:nvPicPr>
          <p:cNvPr id="265" name="Picture 7"/>
          <p:cNvPicPr/>
          <p:nvPr/>
        </p:nvPicPr>
        <p:blipFill>
          <a:blip r:embed="rId7"/>
          <a:srcRect l="35551" t="19965" r="12927" b="24353"/>
          <a:stretch/>
        </p:blipFill>
        <p:spPr>
          <a:xfrm>
            <a:off x="-65520" y="-17640"/>
            <a:ext cx="9226800" cy="56091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advTm="5000"/>
    </mc:Choice>
    <mc:Fallback xmlns="" xmlns:p15="http://schemas.microsoft.com/office/powerpoint/2012/main">
      <p:transition spd="slow"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CustomShape 1"/>
          <p:cNvSpPr/>
          <p:nvPr/>
        </p:nvSpPr>
        <p:spPr>
          <a:xfrm>
            <a:off x="298800" y="0"/>
            <a:ext cx="8844840" cy="6857640"/>
          </a:xfrm>
          <a:prstGeom prst="rect">
            <a:avLst/>
          </a:prstGeom>
          <a:solidFill>
            <a:srgbClr val="E9FEE6"/>
          </a:solidFill>
          <a:ln w="9360">
            <a:noFill/>
          </a:ln>
        </p:spPr>
        <p:style>
          <a:lnRef idx="0">
            <a:scrgbClr r="0" g="0" b="0"/>
          </a:lnRef>
          <a:fillRef idx="0">
            <a:scrgbClr r="0" g="0" b="0"/>
          </a:fillRef>
          <a:effectRef idx="0">
            <a:scrgbClr r="0" g="0" b="0"/>
          </a:effectRef>
          <a:fontRef idx="minor"/>
        </p:style>
      </p:sp>
      <p:sp>
        <p:nvSpPr>
          <p:cNvPr id="288"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289" name="CustomShape 3"/>
          <p:cNvSpPr/>
          <p:nvPr/>
        </p:nvSpPr>
        <p:spPr>
          <a:xfrm>
            <a:off x="612000" y="1629360"/>
            <a:ext cx="7832160" cy="3816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72880">
              <a:lnSpc>
                <a:spcPct val="100000"/>
              </a:lnSpc>
              <a:spcBef>
                <a:spcPts val="601"/>
              </a:spcBef>
              <a:tabLst>
                <a:tab pos="0" algn="l"/>
              </a:tabLst>
            </a:pPr>
            <a:r>
              <a:rPr lang="en-GB" sz="2300" b="0" strike="noStrike" spc="-1">
                <a:solidFill>
                  <a:srgbClr val="000000"/>
                </a:solidFill>
                <a:latin typeface="Arial"/>
                <a:ea typeface="Times New Roman"/>
              </a:rPr>
              <a:t>‘Spot that rock’ leads you step by step through a series of investigative practical activities that will allow you to teach pupils to investigate and sort most rocks from first principles (and distinguish them yourself). The techniques are then applied in describing and classifying a series of unknown rocks.</a:t>
            </a:r>
            <a:endParaRPr lang="en-GB" sz="2300" b="0" strike="noStrike" spc="-1">
              <a:latin typeface="Arial"/>
            </a:endParaRPr>
          </a:p>
        </p:txBody>
      </p:sp>
      <p:pic>
        <p:nvPicPr>
          <p:cNvPr id="290" name="Picture 6" descr="Triassic sandstone hand specimen"/>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p:blipFill>
        <p:spPr>
          <a:xfrm>
            <a:off x="710640" y="4047840"/>
            <a:ext cx="2403720" cy="1748160"/>
          </a:xfrm>
          <a:prstGeom prst="rect">
            <a:avLst/>
          </a:prstGeom>
          <a:ln>
            <a:solidFill>
              <a:schemeClr val="tx1"/>
            </a:solidFill>
          </a:ln>
        </p:spPr>
      </p:pic>
      <p:pic>
        <p:nvPicPr>
          <p:cNvPr id="291" name="Picture 2" descr="Granite hand specimen"/>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p:blipFill>
        <p:spPr>
          <a:xfrm>
            <a:off x="3358080" y="4052880"/>
            <a:ext cx="2193120" cy="1730880"/>
          </a:xfrm>
          <a:prstGeom prst="rect">
            <a:avLst/>
          </a:prstGeom>
          <a:ln>
            <a:solidFill>
              <a:schemeClr val="tx1"/>
            </a:solidFill>
          </a:ln>
        </p:spPr>
      </p:pic>
      <p:pic>
        <p:nvPicPr>
          <p:cNvPr id="292" name="Picture 2" descr="Gneiss hand specimen"/>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p:blipFill>
        <p:spPr>
          <a:xfrm>
            <a:off x="5886000" y="4068720"/>
            <a:ext cx="2573280" cy="1752840"/>
          </a:xfrm>
          <a:prstGeom prst="rect">
            <a:avLst/>
          </a:prstGeom>
          <a:ln>
            <a:solidFill>
              <a:schemeClr val="tx1"/>
            </a:solidFill>
          </a:ln>
        </p:spPr>
      </p:pic>
      <p:sp>
        <p:nvSpPr>
          <p:cNvPr id="293" name="CustomShape 4"/>
          <p:cNvSpPr/>
          <p:nvPr/>
        </p:nvSpPr>
        <p:spPr>
          <a:xfrm>
            <a:off x="-83160" y="0"/>
            <a:ext cx="380520" cy="6857640"/>
          </a:xfrm>
          <a:prstGeom prst="rect">
            <a:avLst/>
          </a:prstGeom>
          <a:solidFill>
            <a:srgbClr val="FF6600"/>
          </a:solidFill>
          <a:ln w="9360">
            <a:solidFill>
              <a:srgbClr val="FF6600"/>
            </a:solidFill>
            <a:miter/>
          </a:ln>
        </p:spPr>
        <p:style>
          <a:lnRef idx="0">
            <a:scrgbClr r="0" g="0" b="0"/>
          </a:lnRef>
          <a:fillRef idx="0">
            <a:scrgbClr r="0" g="0" b="0"/>
          </a:fillRef>
          <a:effectRef idx="0">
            <a:scrgbClr r="0" g="0" b="0"/>
          </a:effectRef>
          <a:fontRef idx="minor"/>
        </p:style>
      </p:sp>
      <p:sp>
        <p:nvSpPr>
          <p:cNvPr id="294" name="CustomShape 5"/>
          <p:cNvSpPr/>
          <p:nvPr/>
        </p:nvSpPr>
        <p:spPr>
          <a:xfrm>
            <a:off x="659520" y="5919120"/>
            <a:ext cx="7832160" cy="82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72880">
              <a:lnSpc>
                <a:spcPct val="100000"/>
              </a:lnSpc>
              <a:spcBef>
                <a:spcPts val="601"/>
              </a:spcBef>
              <a:tabLst>
                <a:tab pos="0" algn="l"/>
              </a:tabLst>
            </a:pPr>
            <a:r>
              <a:rPr lang="en-GB" sz="2300" b="0" strike="noStrike" spc="-1">
                <a:solidFill>
                  <a:srgbClr val="000000"/>
                </a:solidFill>
                <a:latin typeface="Arial"/>
                <a:ea typeface="Times New Roman"/>
              </a:rPr>
              <a:t>The approach of using reliable characteristics to group and name rocks is based on the work of Duncan Hawley</a:t>
            </a:r>
            <a:endParaRPr lang="en-GB" sz="23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xmlns:p15="http://schemas.microsoft.com/office/powerpoint/2012/main">
      <p:transition spd="slow" advTm="3000"/>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TextShape 1"/>
          <p:cNvSpPr txBox="1"/>
          <p:nvPr/>
        </p:nvSpPr>
        <p:spPr>
          <a:xfrm>
            <a:off x="460440" y="1264680"/>
            <a:ext cx="8418600" cy="5448960"/>
          </a:xfrm>
          <a:prstGeom prst="rect">
            <a:avLst/>
          </a:prstGeom>
          <a:noFill/>
          <a:ln>
            <a:noFill/>
          </a:ln>
        </p:spPr>
        <p:txBody>
          <a:bodyPr lIns="90000" tIns="45000" rIns="90000" bIns="45000">
            <a:noAutofit/>
          </a:bodyPr>
          <a:lstStyle/>
          <a:p>
            <a:pPr marL="343080" indent="-342720" algn="ctr">
              <a:lnSpc>
                <a:spcPct val="80000"/>
              </a:lnSpc>
              <a:spcBef>
                <a:spcPts val="1151"/>
              </a:spcBef>
              <a:tabLst>
                <a:tab pos="0" algn="l"/>
              </a:tabLst>
            </a:pPr>
            <a:r>
              <a:rPr lang="en-US" sz="2300" b="1" strike="noStrike" spc="-1">
                <a:solidFill>
                  <a:srgbClr val="000000"/>
                </a:solidFill>
                <a:latin typeface="Arial"/>
              </a:rPr>
              <a:t>Workshop outcomes</a:t>
            </a:r>
            <a:endParaRPr lang="en-GB" sz="2300" b="0" strike="noStrike" spc="-1">
              <a:solidFill>
                <a:srgbClr val="000000"/>
              </a:solidFill>
              <a:latin typeface="Arial"/>
            </a:endParaRPr>
          </a:p>
          <a:p>
            <a:pPr algn="just">
              <a:lnSpc>
                <a:spcPct val="100000"/>
              </a:lnSpc>
              <a:spcBef>
                <a:spcPts val="459"/>
              </a:spcBef>
              <a:tabLst>
                <a:tab pos="0" algn="l"/>
              </a:tabLst>
            </a:pPr>
            <a:r>
              <a:rPr lang="en-GB" sz="2300" b="0" strike="noStrike" spc="-1">
                <a:solidFill>
                  <a:srgbClr val="000000"/>
                </a:solidFill>
                <a:latin typeface="Arial"/>
              </a:rPr>
              <a:t>The workshop and its activities provide the following outcomes:</a:t>
            </a:r>
          </a:p>
          <a:p>
            <a:pPr marL="268200" indent="-267840" algn="just">
              <a:lnSpc>
                <a:spcPct val="100000"/>
              </a:lnSpc>
              <a:spcBef>
                <a:spcPts val="459"/>
              </a:spcBef>
              <a:buClr>
                <a:srgbClr val="000000"/>
              </a:buClr>
              <a:buFont typeface="Arial"/>
              <a:buChar char="•"/>
              <a:tabLst>
                <a:tab pos="0" algn="l"/>
              </a:tabLst>
            </a:pPr>
            <a:r>
              <a:rPr lang="en-GB" sz="2300" b="0" strike="noStrike" spc="-1">
                <a:solidFill>
                  <a:srgbClr val="000000"/>
                </a:solidFill>
                <a:latin typeface="Arial"/>
              </a:rPr>
              <a:t>an introduction to a structured scheme of rock description and identification based upon the reliable characteristics of rocks, involving:</a:t>
            </a:r>
          </a:p>
          <a:p>
            <a:pPr marL="725400" lvl="2" indent="-267840" algn="just">
              <a:lnSpc>
                <a:spcPct val="100000"/>
              </a:lnSpc>
              <a:spcBef>
                <a:spcPts val="459"/>
              </a:spcBef>
              <a:buClr>
                <a:srgbClr val="000000"/>
              </a:buClr>
              <a:buFont typeface="Arial"/>
              <a:buChar char="•"/>
              <a:tabLst>
                <a:tab pos="0" algn="l"/>
              </a:tabLst>
            </a:pPr>
            <a:r>
              <a:rPr lang="en-GB" sz="2300" b="0" strike="noStrike" spc="-1">
                <a:solidFill>
                  <a:srgbClr val="000000"/>
                </a:solidFill>
                <a:latin typeface="Arial"/>
              </a:rPr>
              <a:t>identifying key terms in describing rocks;</a:t>
            </a:r>
          </a:p>
          <a:p>
            <a:pPr marL="725400" lvl="2" indent="-267840" algn="just">
              <a:lnSpc>
                <a:spcPct val="100000"/>
              </a:lnSpc>
              <a:spcBef>
                <a:spcPts val="459"/>
              </a:spcBef>
              <a:buClr>
                <a:srgbClr val="000000"/>
              </a:buClr>
              <a:buFont typeface="Arial"/>
              <a:buChar char="•"/>
              <a:tabLst>
                <a:tab pos="0" algn="l"/>
              </a:tabLst>
            </a:pPr>
            <a:r>
              <a:rPr lang="en-GB" sz="2300" b="0" strike="noStrike" spc="-1">
                <a:solidFill>
                  <a:srgbClr val="000000"/>
                </a:solidFill>
                <a:latin typeface="Arial"/>
              </a:rPr>
              <a:t>identifying key terms in describing the grains in rocks, using a magnifier/ hand lens;</a:t>
            </a:r>
          </a:p>
          <a:p>
            <a:pPr marL="725400" lvl="2" indent="-267840" algn="just">
              <a:lnSpc>
                <a:spcPct val="100000"/>
              </a:lnSpc>
              <a:spcBef>
                <a:spcPts val="459"/>
              </a:spcBef>
              <a:buClr>
                <a:srgbClr val="000000"/>
              </a:buClr>
              <a:buFont typeface="Arial"/>
              <a:buChar char="•"/>
              <a:tabLst>
                <a:tab pos="0" algn="l"/>
              </a:tabLst>
            </a:pPr>
            <a:r>
              <a:rPr lang="en-GB" sz="2300" b="0" strike="noStrike" spc="-1">
                <a:solidFill>
                  <a:srgbClr val="000000"/>
                </a:solidFill>
                <a:latin typeface="Arial"/>
              </a:rPr>
              <a:t>testing for permeability;</a:t>
            </a:r>
          </a:p>
          <a:p>
            <a:pPr marL="725400" lvl="2" indent="-267840" algn="just">
              <a:lnSpc>
                <a:spcPct val="100000"/>
              </a:lnSpc>
              <a:spcBef>
                <a:spcPts val="459"/>
              </a:spcBef>
              <a:buClr>
                <a:srgbClr val="000000"/>
              </a:buClr>
              <a:buFont typeface="Arial"/>
              <a:buChar char="•"/>
              <a:tabLst>
                <a:tab pos="0" algn="l"/>
              </a:tabLst>
            </a:pPr>
            <a:r>
              <a:rPr lang="en-GB" sz="2300" b="0" strike="noStrike" spc="-1">
                <a:solidFill>
                  <a:srgbClr val="000000"/>
                </a:solidFill>
                <a:latin typeface="Arial"/>
              </a:rPr>
              <a:t>modelling rock structures;</a:t>
            </a:r>
          </a:p>
          <a:p>
            <a:pPr marL="725400" lvl="2" indent="-267840" algn="just">
              <a:lnSpc>
                <a:spcPct val="100000"/>
              </a:lnSpc>
              <a:spcBef>
                <a:spcPts val="459"/>
              </a:spcBef>
              <a:buClr>
                <a:srgbClr val="000000"/>
              </a:buClr>
              <a:buFont typeface="Arial"/>
              <a:buChar char="•"/>
              <a:tabLst>
                <a:tab pos="0" algn="l"/>
              </a:tabLst>
            </a:pPr>
            <a:r>
              <a:rPr lang="en-GB" sz="2300" b="0" strike="noStrike" spc="-1">
                <a:solidFill>
                  <a:srgbClr val="000000"/>
                </a:solidFill>
                <a:latin typeface="Arial"/>
              </a:rPr>
              <a:t>testing the strength of rocks;</a:t>
            </a:r>
          </a:p>
          <a:p>
            <a:pPr marL="725400" lvl="2" indent="-267840" algn="just">
              <a:lnSpc>
                <a:spcPct val="100000"/>
              </a:lnSpc>
              <a:spcBef>
                <a:spcPts val="459"/>
              </a:spcBef>
              <a:buClr>
                <a:srgbClr val="000000"/>
              </a:buClr>
              <a:buFont typeface="Arial"/>
              <a:buChar char="•"/>
              <a:tabLst>
                <a:tab pos="0" algn="l"/>
              </a:tabLst>
            </a:pPr>
            <a:r>
              <a:rPr lang="en-GB" sz="2300" b="0" strike="noStrike" spc="-1">
                <a:solidFill>
                  <a:srgbClr val="000000"/>
                </a:solidFill>
                <a:latin typeface="Arial"/>
              </a:rPr>
              <a:t>classifying and naming rock groups;</a:t>
            </a:r>
          </a:p>
          <a:p>
            <a:pPr marL="268200" indent="-267840" algn="just">
              <a:lnSpc>
                <a:spcPct val="100000"/>
              </a:lnSpc>
              <a:spcBef>
                <a:spcPts val="459"/>
              </a:spcBef>
              <a:buClr>
                <a:srgbClr val="000000"/>
              </a:buClr>
              <a:buFont typeface="Arial"/>
              <a:buChar char="•"/>
              <a:tabLst>
                <a:tab pos="0" algn="l"/>
              </a:tabLst>
            </a:pPr>
            <a:r>
              <a:rPr lang="en-GB" sz="2300" b="0" strike="noStrike" spc="-1">
                <a:solidFill>
                  <a:srgbClr val="000000"/>
                </a:solidFill>
                <a:latin typeface="Arial"/>
              </a:rPr>
              <a:t>practical activities giving opportunity for investigation and discussion.</a:t>
            </a:r>
          </a:p>
        </p:txBody>
      </p:sp>
      <p:sp>
        <p:nvSpPr>
          <p:cNvPr id="296"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xmlns:p15="http://schemas.microsoft.com/office/powerpoint/2012/main">
      <p:transition spd="slow"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CustomShape 1"/>
          <p:cNvSpPr/>
          <p:nvPr/>
        </p:nvSpPr>
        <p:spPr>
          <a:xfrm>
            <a:off x="437040" y="1066680"/>
            <a:ext cx="769572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strike="noStrike" spc="-1">
                <a:solidFill>
                  <a:srgbClr val="000000"/>
                </a:solidFill>
                <a:latin typeface="Arial"/>
              </a:rPr>
              <a:t>The workshop uses the following sequence of activities:</a:t>
            </a:r>
            <a:endParaRPr lang="en-GB" sz="2000" b="0" strike="noStrike" spc="-1">
              <a:latin typeface="Arial"/>
            </a:endParaRPr>
          </a:p>
        </p:txBody>
      </p:sp>
      <p:graphicFrame>
        <p:nvGraphicFramePr>
          <p:cNvPr id="298" name="Table 2"/>
          <p:cNvGraphicFramePr/>
          <p:nvPr/>
        </p:nvGraphicFramePr>
        <p:xfrm>
          <a:off x="480240" y="3174480"/>
          <a:ext cx="8137080" cy="1706400"/>
        </p:xfrm>
        <a:graphic>
          <a:graphicData uri="http://schemas.openxmlformats.org/drawingml/2006/table">
            <a:tbl>
              <a:tblPr/>
              <a:tblGrid>
                <a:gridCol w="1857600">
                  <a:extLst>
                    <a:ext uri="{9D8B030D-6E8A-4147-A177-3AD203B41FA5}">
                      <a16:colId xmlns:a16="http://schemas.microsoft.com/office/drawing/2014/main" val="20000"/>
                    </a:ext>
                  </a:extLst>
                </a:gridCol>
                <a:gridCol w="288360">
                  <a:extLst>
                    <a:ext uri="{9D8B030D-6E8A-4147-A177-3AD203B41FA5}">
                      <a16:colId xmlns:a16="http://schemas.microsoft.com/office/drawing/2014/main" val="20001"/>
                    </a:ext>
                  </a:extLst>
                </a:gridCol>
                <a:gridCol w="1826280">
                  <a:extLst>
                    <a:ext uri="{9D8B030D-6E8A-4147-A177-3AD203B41FA5}">
                      <a16:colId xmlns:a16="http://schemas.microsoft.com/office/drawing/2014/main" val="20002"/>
                    </a:ext>
                  </a:extLst>
                </a:gridCol>
                <a:gridCol w="288360">
                  <a:extLst>
                    <a:ext uri="{9D8B030D-6E8A-4147-A177-3AD203B41FA5}">
                      <a16:colId xmlns:a16="http://schemas.microsoft.com/office/drawing/2014/main" val="20003"/>
                    </a:ext>
                  </a:extLst>
                </a:gridCol>
                <a:gridCol w="1730160">
                  <a:extLst>
                    <a:ext uri="{9D8B030D-6E8A-4147-A177-3AD203B41FA5}">
                      <a16:colId xmlns:a16="http://schemas.microsoft.com/office/drawing/2014/main" val="20004"/>
                    </a:ext>
                  </a:extLst>
                </a:gridCol>
                <a:gridCol w="288360">
                  <a:extLst>
                    <a:ext uri="{9D8B030D-6E8A-4147-A177-3AD203B41FA5}">
                      <a16:colId xmlns:a16="http://schemas.microsoft.com/office/drawing/2014/main" val="20005"/>
                    </a:ext>
                  </a:extLst>
                </a:gridCol>
                <a:gridCol w="1857960">
                  <a:extLst>
                    <a:ext uri="{9D8B030D-6E8A-4147-A177-3AD203B41FA5}">
                      <a16:colId xmlns:a16="http://schemas.microsoft.com/office/drawing/2014/main" val="20006"/>
                    </a:ext>
                  </a:extLst>
                </a:gridCol>
              </a:tblGrid>
              <a:tr h="914400">
                <a:tc>
                  <a:txBody>
                    <a:bodyPr/>
                    <a:lstStyle/>
                    <a:p>
                      <a:pPr algn="ctr">
                        <a:lnSpc>
                          <a:spcPct val="100000"/>
                        </a:lnSpc>
                        <a:tabLst>
                          <a:tab pos="0" algn="l"/>
                        </a:tabLst>
                      </a:pPr>
                      <a:r>
                        <a:rPr lang="en-GB" sz="1800" b="1" strike="noStrike" spc="-1">
                          <a:solidFill>
                            <a:srgbClr val="000000"/>
                          </a:solidFill>
                          <a:latin typeface="Arial"/>
                        </a:rPr>
                        <a:t>Activity 5</a:t>
                      </a:r>
                      <a:endParaRPr lang="en-GB" sz="1800" b="0" strike="noStrike" spc="-1">
                        <a:latin typeface="Arial"/>
                      </a:endParaRPr>
                    </a:p>
                    <a:p>
                      <a:pPr algn="ctr">
                        <a:lnSpc>
                          <a:spcPct val="100000"/>
                        </a:lnSpc>
                        <a:tabLst>
                          <a:tab pos="0" algn="l"/>
                        </a:tabLst>
                      </a:pPr>
                      <a:r>
                        <a:rPr lang="en-GB" sz="1800" b="0" strike="noStrike" spc="-1">
                          <a:solidFill>
                            <a:srgbClr val="000000"/>
                          </a:solidFill>
                          <a:latin typeface="Arial"/>
                        </a:rPr>
                        <a:t>Weak or strong?</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tabLst>
                          <a:tab pos="0" algn="l"/>
                        </a:tabLst>
                      </a:pPr>
                      <a:r>
                        <a:rPr lang="en-GB" sz="1800" b="1" strike="noStrike" spc="-1">
                          <a:solidFill>
                            <a:srgbClr val="000000"/>
                          </a:solidFill>
                          <a:latin typeface="Arial"/>
                        </a:rPr>
                        <a:t>Activity 6</a:t>
                      </a:r>
                      <a:endParaRPr lang="en-GB" sz="1800" b="0" strike="noStrike" spc="-1">
                        <a:latin typeface="Arial"/>
                      </a:endParaRPr>
                    </a:p>
                    <a:p>
                      <a:pPr algn="ctr">
                        <a:lnSpc>
                          <a:spcPct val="100000"/>
                        </a:lnSpc>
                        <a:tabLst>
                          <a:tab pos="0" algn="l"/>
                        </a:tabLst>
                      </a:pPr>
                      <a:r>
                        <a:rPr lang="en-GB" sz="1800" b="0" strike="noStrike" spc="-1">
                          <a:solidFill>
                            <a:srgbClr val="000000"/>
                          </a:solidFill>
                          <a:latin typeface="Arial"/>
                        </a:rPr>
                        <a:t>Rock sort 1</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tabLst>
                          <a:tab pos="0" algn="l"/>
                        </a:tabLst>
                      </a:pPr>
                      <a:r>
                        <a:rPr lang="en-GB" sz="1800" b="1" strike="noStrike" spc="-1">
                          <a:solidFill>
                            <a:srgbClr val="000000"/>
                          </a:solidFill>
                          <a:latin typeface="Arial"/>
                        </a:rPr>
                        <a:t>Activity 7</a:t>
                      </a:r>
                      <a:endParaRPr lang="en-GB" sz="1800" b="0" strike="noStrike" spc="-1">
                        <a:latin typeface="Arial"/>
                      </a:endParaRPr>
                    </a:p>
                    <a:p>
                      <a:pPr algn="ctr">
                        <a:lnSpc>
                          <a:spcPct val="100000"/>
                        </a:lnSpc>
                        <a:tabLst>
                          <a:tab pos="0" algn="l"/>
                        </a:tabLst>
                      </a:pPr>
                      <a:r>
                        <a:rPr lang="en-GB" sz="1800" b="0" strike="noStrike" spc="-1">
                          <a:solidFill>
                            <a:srgbClr val="000000"/>
                          </a:solidFill>
                          <a:latin typeface="Arial"/>
                        </a:rPr>
                        <a:t>Rock sort 2</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tabLst>
                          <a:tab pos="0" algn="l"/>
                        </a:tabLst>
                      </a:pPr>
                      <a:r>
                        <a:rPr lang="en-GB" sz="1800" b="1" strike="noStrike" spc="-1">
                          <a:solidFill>
                            <a:srgbClr val="000000"/>
                          </a:solidFill>
                          <a:latin typeface="Arial"/>
                        </a:rPr>
                        <a:t>Activity 8</a:t>
                      </a:r>
                      <a:endParaRPr lang="en-GB" sz="1800" b="0" strike="noStrike" spc="-1">
                        <a:latin typeface="Arial"/>
                      </a:endParaRPr>
                    </a:p>
                    <a:p>
                      <a:pPr algn="ctr">
                        <a:lnSpc>
                          <a:spcPct val="100000"/>
                        </a:lnSpc>
                        <a:tabLst>
                          <a:tab pos="0" algn="l"/>
                        </a:tabLst>
                      </a:pPr>
                      <a:r>
                        <a:rPr lang="en-GB" sz="1800" b="0" strike="noStrike" spc="-1">
                          <a:solidFill>
                            <a:srgbClr val="000000"/>
                          </a:solidFill>
                          <a:latin typeface="Arial"/>
                        </a:rPr>
                        <a:t>Rock sort 3</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0"/>
                  </a:ext>
                </a:extLst>
              </a:tr>
              <a:tr h="792000">
                <a:tc>
                  <a:txBody>
                    <a:bodyPr/>
                    <a:lstStyle/>
                    <a:p>
                      <a:pPr algn="ctr">
                        <a:lnSpc>
                          <a:spcPct val="100000"/>
                        </a:lnSpc>
                      </a:pPr>
                      <a:r>
                        <a:rPr lang="en-GB" sz="1400" b="0" strike="noStrike" spc="-1">
                          <a:solidFill>
                            <a:srgbClr val="000000"/>
                          </a:solidFill>
                          <a:latin typeface="Arial"/>
                        </a:rPr>
                        <a:t>Testing strength: finding how easy it is to remove grains</a:t>
                      </a:r>
                      <a:endParaRPr lang="en-GB" sz="14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Arial"/>
                        </a:rPr>
                        <a:t>Sorting a sedimentary from a crystalline rock</a:t>
                      </a:r>
                      <a:endParaRPr lang="en-GB" sz="14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Arial"/>
                        </a:rPr>
                        <a:t>Sorting igneous from metamorphic</a:t>
                      </a:r>
                      <a:endParaRPr lang="en-GB" sz="1400" b="0" strike="noStrike" spc="-1">
                        <a:latin typeface="Arial"/>
                      </a:endParaRPr>
                    </a:p>
                    <a:p>
                      <a:pPr algn="ctr">
                        <a:lnSpc>
                          <a:spcPct val="100000"/>
                        </a:lnSpc>
                      </a:pPr>
                      <a:r>
                        <a:rPr lang="en-GB" sz="1400" b="0" strike="noStrike" spc="-1">
                          <a:solidFill>
                            <a:srgbClr val="000000"/>
                          </a:solidFill>
                          <a:latin typeface="Arial"/>
                        </a:rPr>
                        <a:t>rock</a:t>
                      </a:r>
                      <a:endParaRPr lang="en-GB" sz="14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tabLst>
                          <a:tab pos="0" algn="l"/>
                        </a:tabLst>
                      </a:pPr>
                      <a:r>
                        <a:rPr lang="en-GB" sz="1400" b="0" strike="noStrike" spc="-1">
                          <a:solidFill>
                            <a:srgbClr val="000000"/>
                          </a:solidFill>
                          <a:latin typeface="Arial"/>
                        </a:rPr>
                        <a:t>Sorting a range of rocks</a:t>
                      </a:r>
                      <a:endParaRPr lang="en-GB" sz="14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bl>
          </a:graphicData>
        </a:graphic>
      </p:graphicFrame>
      <p:graphicFrame>
        <p:nvGraphicFramePr>
          <p:cNvPr id="299" name="Table 3"/>
          <p:cNvGraphicFramePr/>
          <p:nvPr/>
        </p:nvGraphicFramePr>
        <p:xfrm>
          <a:off x="468360" y="1447200"/>
          <a:ext cx="8137080" cy="1494000"/>
        </p:xfrm>
        <a:graphic>
          <a:graphicData uri="http://schemas.openxmlformats.org/drawingml/2006/table">
            <a:tbl>
              <a:tblPr/>
              <a:tblGrid>
                <a:gridCol w="1857600">
                  <a:extLst>
                    <a:ext uri="{9D8B030D-6E8A-4147-A177-3AD203B41FA5}">
                      <a16:colId xmlns:a16="http://schemas.microsoft.com/office/drawing/2014/main" val="20000"/>
                    </a:ext>
                  </a:extLst>
                </a:gridCol>
                <a:gridCol w="288360">
                  <a:extLst>
                    <a:ext uri="{9D8B030D-6E8A-4147-A177-3AD203B41FA5}">
                      <a16:colId xmlns:a16="http://schemas.microsoft.com/office/drawing/2014/main" val="20001"/>
                    </a:ext>
                  </a:extLst>
                </a:gridCol>
                <a:gridCol w="1826280">
                  <a:extLst>
                    <a:ext uri="{9D8B030D-6E8A-4147-A177-3AD203B41FA5}">
                      <a16:colId xmlns:a16="http://schemas.microsoft.com/office/drawing/2014/main" val="20002"/>
                    </a:ext>
                  </a:extLst>
                </a:gridCol>
                <a:gridCol w="288360">
                  <a:extLst>
                    <a:ext uri="{9D8B030D-6E8A-4147-A177-3AD203B41FA5}">
                      <a16:colId xmlns:a16="http://schemas.microsoft.com/office/drawing/2014/main" val="20003"/>
                    </a:ext>
                  </a:extLst>
                </a:gridCol>
                <a:gridCol w="1730160">
                  <a:extLst>
                    <a:ext uri="{9D8B030D-6E8A-4147-A177-3AD203B41FA5}">
                      <a16:colId xmlns:a16="http://schemas.microsoft.com/office/drawing/2014/main" val="20004"/>
                    </a:ext>
                  </a:extLst>
                </a:gridCol>
                <a:gridCol w="288360">
                  <a:extLst>
                    <a:ext uri="{9D8B030D-6E8A-4147-A177-3AD203B41FA5}">
                      <a16:colId xmlns:a16="http://schemas.microsoft.com/office/drawing/2014/main" val="20005"/>
                    </a:ext>
                  </a:extLst>
                </a:gridCol>
                <a:gridCol w="1857960">
                  <a:extLst>
                    <a:ext uri="{9D8B030D-6E8A-4147-A177-3AD203B41FA5}">
                      <a16:colId xmlns:a16="http://schemas.microsoft.com/office/drawing/2014/main" val="20006"/>
                    </a:ext>
                  </a:extLst>
                </a:gridCol>
              </a:tblGrid>
              <a:tr h="914040">
                <a:tc>
                  <a:txBody>
                    <a:bodyPr/>
                    <a:lstStyle/>
                    <a:p>
                      <a:pPr algn="ctr">
                        <a:lnSpc>
                          <a:spcPct val="100000"/>
                        </a:lnSpc>
                      </a:pPr>
                      <a:r>
                        <a:rPr lang="en-GB" sz="1800" b="1" strike="noStrike" spc="-1">
                          <a:solidFill>
                            <a:srgbClr val="000000"/>
                          </a:solidFill>
                          <a:latin typeface="Arial"/>
                        </a:rPr>
                        <a:t>Activity 1</a:t>
                      </a:r>
                      <a:endParaRPr lang="en-GB" sz="1800" b="0" strike="noStrike" spc="-1">
                        <a:latin typeface="Arial"/>
                      </a:endParaRPr>
                    </a:p>
                    <a:p>
                      <a:pPr algn="ctr">
                        <a:lnSpc>
                          <a:spcPct val="100000"/>
                        </a:lnSpc>
                      </a:pPr>
                      <a:r>
                        <a:rPr lang="en-GB" sz="1800" b="0" strike="noStrike" spc="-1">
                          <a:solidFill>
                            <a:srgbClr val="000000"/>
                          </a:solidFill>
                          <a:latin typeface="Arial"/>
                        </a:rPr>
                        <a:t>Rock clues</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tabLst>
                          <a:tab pos="0" algn="l"/>
                        </a:tabLst>
                      </a:pPr>
                      <a:r>
                        <a:rPr lang="en-GB" sz="1800" b="1" strike="noStrike" spc="-1">
                          <a:solidFill>
                            <a:srgbClr val="000000"/>
                          </a:solidFill>
                          <a:latin typeface="Arial"/>
                        </a:rPr>
                        <a:t>Activity 2</a:t>
                      </a:r>
                      <a:endParaRPr lang="en-GB" sz="1800" b="0" strike="noStrike" spc="-1">
                        <a:latin typeface="Arial"/>
                      </a:endParaRPr>
                    </a:p>
                    <a:p>
                      <a:pPr algn="ctr">
                        <a:lnSpc>
                          <a:spcPct val="100000"/>
                        </a:lnSpc>
                        <a:tabLst>
                          <a:tab pos="0" algn="l"/>
                        </a:tabLst>
                      </a:pPr>
                      <a:r>
                        <a:rPr lang="en-GB" sz="1800" b="0" strike="noStrike" spc="-1">
                          <a:solidFill>
                            <a:srgbClr val="000000"/>
                          </a:solidFill>
                          <a:latin typeface="Arial"/>
                        </a:rPr>
                        <a:t>Grain clues</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tabLst>
                          <a:tab pos="0" algn="l"/>
                        </a:tabLst>
                      </a:pPr>
                      <a:r>
                        <a:rPr lang="en-GB" sz="1800" b="1" strike="noStrike" spc="-1">
                          <a:solidFill>
                            <a:srgbClr val="000000"/>
                          </a:solidFill>
                          <a:latin typeface="Arial"/>
                        </a:rPr>
                        <a:t>Activity 3</a:t>
                      </a:r>
                      <a:endParaRPr lang="en-GB" sz="1800" b="0" strike="noStrike" spc="-1">
                        <a:latin typeface="Arial"/>
                      </a:endParaRPr>
                    </a:p>
                    <a:p>
                      <a:pPr algn="ctr">
                        <a:lnSpc>
                          <a:spcPct val="100000"/>
                        </a:lnSpc>
                        <a:tabLst>
                          <a:tab pos="0" algn="l"/>
                        </a:tabLst>
                      </a:pPr>
                      <a:r>
                        <a:rPr lang="en-GB" sz="1800" b="0" strike="noStrike" spc="-1">
                          <a:solidFill>
                            <a:srgbClr val="000000"/>
                          </a:solidFill>
                          <a:latin typeface="Arial"/>
                        </a:rPr>
                        <a:t>Predicting properties</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tabLst>
                          <a:tab pos="0" algn="l"/>
                        </a:tabLst>
                      </a:pPr>
                      <a:r>
                        <a:rPr lang="en-GB" sz="1800" b="1" strike="noStrike" spc="-1">
                          <a:solidFill>
                            <a:srgbClr val="000000"/>
                          </a:solidFill>
                          <a:latin typeface="Arial"/>
                        </a:rPr>
                        <a:t>Activity 4</a:t>
                      </a:r>
                      <a:endParaRPr lang="en-GB" sz="1800" b="0" strike="noStrike" spc="-1">
                        <a:latin typeface="Arial"/>
                      </a:endParaRPr>
                    </a:p>
                    <a:p>
                      <a:pPr algn="ctr">
                        <a:lnSpc>
                          <a:spcPct val="100000"/>
                        </a:lnSpc>
                        <a:tabLst>
                          <a:tab pos="0" algn="l"/>
                        </a:tabLst>
                      </a:pPr>
                      <a:r>
                        <a:rPr lang="en-GB" sz="1800" b="0" strike="noStrike" spc="-1">
                          <a:solidFill>
                            <a:srgbClr val="000000"/>
                          </a:solidFill>
                          <a:latin typeface="Arial"/>
                        </a:rPr>
                        <a:t>Rocky modelling</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0"/>
                  </a:ext>
                </a:extLst>
              </a:tr>
              <a:tr h="579600">
                <a:tc>
                  <a:txBody>
                    <a:bodyPr/>
                    <a:lstStyle/>
                    <a:p>
                      <a:pPr algn="ctr">
                        <a:lnSpc>
                          <a:spcPct val="100000"/>
                        </a:lnSpc>
                      </a:pPr>
                      <a:r>
                        <a:rPr lang="en-GB" sz="1400" b="0" strike="noStrike" spc="-1">
                          <a:solidFill>
                            <a:srgbClr val="000000"/>
                          </a:solidFill>
                          <a:latin typeface="Arial"/>
                        </a:rPr>
                        <a:t>Recognise rock properties</a:t>
                      </a:r>
                      <a:endParaRPr lang="en-GB" sz="14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Arial"/>
                        </a:rPr>
                        <a:t>Recognise grain properties</a:t>
                      </a:r>
                      <a:endParaRPr lang="en-GB" sz="14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Arial"/>
                        </a:rPr>
                        <a:t>Testing porosity/ permeability</a:t>
                      </a:r>
                      <a:endParaRPr lang="en-GB" sz="14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Arial"/>
                        </a:rPr>
                        <a:t>Making 2D and 3D rock models</a:t>
                      </a:r>
                      <a:endParaRPr lang="en-GB" sz="14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bl>
          </a:graphicData>
        </a:graphic>
      </p:graphicFrame>
      <p:sp>
        <p:nvSpPr>
          <p:cNvPr id="300" name="CustomShape 4"/>
          <p:cNvSpPr/>
          <p:nvPr/>
        </p:nvSpPr>
        <p:spPr>
          <a:xfrm>
            <a:off x="2370960" y="2781360"/>
            <a:ext cx="215640" cy="1080"/>
          </a:xfrm>
          <a:custGeom>
            <a:avLst/>
            <a:gdLst/>
            <a:ahLst/>
            <a:cxnLst/>
            <a:rect l="l" t="t" r="r" b="b"/>
            <a:pathLst>
              <a:path w="21600" h="21600">
                <a:moveTo>
                  <a:pt x="0" y="0"/>
                </a:moveTo>
                <a:lnTo>
                  <a:pt x="21600" y="21600"/>
                </a:lnTo>
              </a:path>
            </a:pathLst>
          </a:custGeom>
          <a:noFill/>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301" name="CustomShape 5"/>
          <p:cNvSpPr/>
          <p:nvPr/>
        </p:nvSpPr>
        <p:spPr>
          <a:xfrm>
            <a:off x="4488480" y="2762280"/>
            <a:ext cx="215640" cy="1080"/>
          </a:xfrm>
          <a:custGeom>
            <a:avLst/>
            <a:gdLst/>
            <a:ahLst/>
            <a:cxnLst/>
            <a:rect l="l" t="t" r="r" b="b"/>
            <a:pathLst>
              <a:path w="21600" h="21600">
                <a:moveTo>
                  <a:pt x="0" y="0"/>
                </a:moveTo>
                <a:lnTo>
                  <a:pt x="21600" y="21600"/>
                </a:lnTo>
              </a:path>
            </a:pathLst>
          </a:custGeom>
          <a:noFill/>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302" name="CustomShape 6"/>
          <p:cNvSpPr/>
          <p:nvPr/>
        </p:nvSpPr>
        <p:spPr>
          <a:xfrm>
            <a:off x="6504480" y="2762280"/>
            <a:ext cx="215640" cy="1080"/>
          </a:xfrm>
          <a:custGeom>
            <a:avLst/>
            <a:gdLst/>
            <a:ahLst/>
            <a:cxnLst/>
            <a:rect l="l" t="t" r="r" b="b"/>
            <a:pathLst>
              <a:path w="21600" h="21600">
                <a:moveTo>
                  <a:pt x="0" y="0"/>
                </a:moveTo>
                <a:lnTo>
                  <a:pt x="21600" y="21600"/>
                </a:lnTo>
              </a:path>
            </a:pathLst>
          </a:custGeom>
          <a:noFill/>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303" name="CustomShape 7"/>
          <p:cNvSpPr/>
          <p:nvPr/>
        </p:nvSpPr>
        <p:spPr>
          <a:xfrm>
            <a:off x="8675640" y="2762280"/>
            <a:ext cx="217080" cy="1080"/>
          </a:xfrm>
          <a:custGeom>
            <a:avLst/>
            <a:gdLst/>
            <a:ahLst/>
            <a:cxnLst/>
            <a:rect l="l" t="t" r="r" b="b"/>
            <a:pathLst>
              <a:path w="21600" h="21600">
                <a:moveTo>
                  <a:pt x="0" y="0"/>
                </a:moveTo>
                <a:lnTo>
                  <a:pt x="21600" y="21600"/>
                </a:lnTo>
              </a:path>
            </a:pathLst>
          </a:custGeom>
          <a:noFill/>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304" name="CustomShape 8"/>
          <p:cNvSpPr/>
          <p:nvPr/>
        </p:nvSpPr>
        <p:spPr>
          <a:xfrm>
            <a:off x="241200" y="4676400"/>
            <a:ext cx="215640" cy="1080"/>
          </a:xfrm>
          <a:custGeom>
            <a:avLst/>
            <a:gdLst/>
            <a:ahLst/>
            <a:cxnLst/>
            <a:rect l="l" t="t" r="r" b="b"/>
            <a:pathLst>
              <a:path w="21600" h="21600">
                <a:moveTo>
                  <a:pt x="0" y="0"/>
                </a:moveTo>
                <a:lnTo>
                  <a:pt x="21600" y="21600"/>
                </a:lnTo>
              </a:path>
            </a:pathLst>
          </a:custGeom>
          <a:noFill/>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305" name="CustomShape 9"/>
          <p:cNvSpPr/>
          <p:nvPr/>
        </p:nvSpPr>
        <p:spPr>
          <a:xfrm>
            <a:off x="2372760" y="4653000"/>
            <a:ext cx="215640" cy="1080"/>
          </a:xfrm>
          <a:custGeom>
            <a:avLst/>
            <a:gdLst/>
            <a:ahLst/>
            <a:cxnLst/>
            <a:rect l="l" t="t" r="r" b="b"/>
            <a:pathLst>
              <a:path w="21600" h="21600">
                <a:moveTo>
                  <a:pt x="0" y="0"/>
                </a:moveTo>
                <a:lnTo>
                  <a:pt x="21600" y="21600"/>
                </a:lnTo>
              </a:path>
            </a:pathLst>
          </a:custGeom>
          <a:noFill/>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306" name="CustomShape 10"/>
          <p:cNvSpPr/>
          <p:nvPr/>
        </p:nvSpPr>
        <p:spPr>
          <a:xfrm>
            <a:off x="4500720" y="4653000"/>
            <a:ext cx="215640" cy="1080"/>
          </a:xfrm>
          <a:custGeom>
            <a:avLst/>
            <a:gdLst/>
            <a:ahLst/>
            <a:cxnLst/>
            <a:rect l="l" t="t" r="r" b="b"/>
            <a:pathLst>
              <a:path w="21600" h="21600">
                <a:moveTo>
                  <a:pt x="0" y="0"/>
                </a:moveTo>
                <a:lnTo>
                  <a:pt x="21600" y="21600"/>
                </a:lnTo>
              </a:path>
            </a:pathLst>
          </a:custGeom>
          <a:noFill/>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307" name="CustomShape 11"/>
          <p:cNvSpPr/>
          <p:nvPr/>
        </p:nvSpPr>
        <p:spPr>
          <a:xfrm>
            <a:off x="6516720" y="4653000"/>
            <a:ext cx="215640" cy="1080"/>
          </a:xfrm>
          <a:custGeom>
            <a:avLst/>
            <a:gdLst/>
            <a:ahLst/>
            <a:cxnLst/>
            <a:rect l="l" t="t" r="r" b="b"/>
            <a:pathLst>
              <a:path w="21600" h="21600">
                <a:moveTo>
                  <a:pt x="0" y="0"/>
                </a:moveTo>
                <a:lnTo>
                  <a:pt x="21600" y="21600"/>
                </a:lnTo>
              </a:path>
            </a:pathLst>
          </a:custGeom>
          <a:noFill/>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308" name="CustomShape 12"/>
          <p:cNvSpPr/>
          <p:nvPr/>
        </p:nvSpPr>
        <p:spPr>
          <a:xfrm>
            <a:off x="8893080" y="2803320"/>
            <a:ext cx="360" cy="252360"/>
          </a:xfrm>
          <a:custGeom>
            <a:avLst/>
            <a:gdLst/>
            <a:ahLst/>
            <a:cxnLst/>
            <a:rect l="l" t="t" r="r" b="b"/>
            <a:pathLst>
              <a:path w="21600" h="21600">
                <a:moveTo>
                  <a:pt x="0" y="0"/>
                </a:moveTo>
                <a:lnTo>
                  <a:pt x="21600" y="21600"/>
                </a:lnTo>
              </a:path>
            </a:pathLst>
          </a:custGeom>
          <a:noFill/>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309" name="CustomShape 13"/>
          <p:cNvSpPr/>
          <p:nvPr/>
        </p:nvSpPr>
        <p:spPr>
          <a:xfrm>
            <a:off x="201600" y="3103560"/>
            <a:ext cx="360" cy="1564200"/>
          </a:xfrm>
          <a:custGeom>
            <a:avLst/>
            <a:gdLst/>
            <a:ahLst/>
            <a:cxnLst/>
            <a:rect l="l" t="t" r="r" b="b"/>
            <a:pathLst>
              <a:path w="21600" h="21600">
                <a:moveTo>
                  <a:pt x="0" y="0"/>
                </a:moveTo>
                <a:lnTo>
                  <a:pt x="21600" y="21600"/>
                </a:lnTo>
              </a:path>
            </a:pathLst>
          </a:custGeom>
          <a:noFill/>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310" name="CustomShape 14"/>
          <p:cNvSpPr/>
          <p:nvPr/>
        </p:nvSpPr>
        <p:spPr>
          <a:xfrm rot="10800000">
            <a:off x="201960" y="3065040"/>
            <a:ext cx="8640360" cy="1080"/>
          </a:xfrm>
          <a:custGeom>
            <a:avLst/>
            <a:gdLst/>
            <a:ahLst/>
            <a:cxnLst/>
            <a:rect l="l" t="t" r="r" b="b"/>
            <a:pathLst>
              <a:path w="21600" h="21600">
                <a:moveTo>
                  <a:pt x="0" y="0"/>
                </a:moveTo>
                <a:lnTo>
                  <a:pt x="21600" y="21600"/>
                </a:lnTo>
              </a:path>
            </a:pathLst>
          </a:custGeom>
          <a:noFill/>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311" name="CustomShape 15"/>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312" name="CustomShape 16"/>
          <p:cNvSpPr/>
          <p:nvPr/>
        </p:nvSpPr>
        <p:spPr>
          <a:xfrm flipH="1">
            <a:off x="2347560" y="4988160"/>
            <a:ext cx="6528240" cy="360"/>
          </a:xfrm>
          <a:custGeom>
            <a:avLst/>
            <a:gdLst/>
            <a:ahLst/>
            <a:cxnLst/>
            <a:rect l="l" t="t" r="r" b="b"/>
            <a:pathLst>
              <a:path w="21600" h="21600">
                <a:moveTo>
                  <a:pt x="0" y="0"/>
                </a:moveTo>
                <a:lnTo>
                  <a:pt x="21600" y="21600"/>
                </a:lnTo>
              </a:path>
            </a:pathLst>
          </a:custGeom>
          <a:noFill/>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313" name="CustomShape 17"/>
          <p:cNvSpPr/>
          <p:nvPr/>
        </p:nvSpPr>
        <p:spPr>
          <a:xfrm>
            <a:off x="8671680" y="4683240"/>
            <a:ext cx="217080" cy="1080"/>
          </a:xfrm>
          <a:custGeom>
            <a:avLst/>
            <a:gdLst/>
            <a:ahLst/>
            <a:cxnLst/>
            <a:rect l="l" t="t" r="r" b="b"/>
            <a:pathLst>
              <a:path w="21600" h="21600">
                <a:moveTo>
                  <a:pt x="0" y="0"/>
                </a:moveTo>
                <a:lnTo>
                  <a:pt x="21600" y="21600"/>
                </a:lnTo>
              </a:path>
            </a:pathLst>
          </a:custGeom>
          <a:noFill/>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314" name="CustomShape 18"/>
          <p:cNvSpPr/>
          <p:nvPr/>
        </p:nvSpPr>
        <p:spPr>
          <a:xfrm>
            <a:off x="4508640" y="6584400"/>
            <a:ext cx="217080" cy="1080"/>
          </a:xfrm>
          <a:custGeom>
            <a:avLst/>
            <a:gdLst/>
            <a:ahLst/>
            <a:cxnLst/>
            <a:rect l="l" t="t" r="r" b="b"/>
            <a:pathLst>
              <a:path w="21600" h="21600">
                <a:moveTo>
                  <a:pt x="0" y="0"/>
                </a:moveTo>
                <a:lnTo>
                  <a:pt x="21600" y="21600"/>
                </a:lnTo>
              </a:path>
            </a:pathLst>
          </a:custGeom>
          <a:noFill/>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315" name="CustomShape 19"/>
          <p:cNvSpPr/>
          <p:nvPr/>
        </p:nvSpPr>
        <p:spPr>
          <a:xfrm>
            <a:off x="2347560" y="6620400"/>
            <a:ext cx="218160" cy="360"/>
          </a:xfrm>
          <a:custGeom>
            <a:avLst/>
            <a:gdLst/>
            <a:ahLst/>
            <a:cxnLst/>
            <a:rect l="l" t="t" r="r" b="b"/>
            <a:pathLst>
              <a:path w="21600" h="21600">
                <a:moveTo>
                  <a:pt x="0" y="0"/>
                </a:moveTo>
                <a:lnTo>
                  <a:pt x="21600" y="21600"/>
                </a:lnTo>
              </a:path>
            </a:pathLst>
          </a:custGeom>
          <a:noFill/>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316" name="CustomShape 20"/>
          <p:cNvSpPr/>
          <p:nvPr/>
        </p:nvSpPr>
        <p:spPr>
          <a:xfrm>
            <a:off x="2338560" y="5023080"/>
            <a:ext cx="360" cy="1564200"/>
          </a:xfrm>
          <a:custGeom>
            <a:avLst/>
            <a:gdLst/>
            <a:ahLst/>
            <a:cxnLst/>
            <a:rect l="l" t="t" r="r" b="b"/>
            <a:pathLst>
              <a:path w="21600" h="21600">
                <a:moveTo>
                  <a:pt x="0" y="0"/>
                </a:moveTo>
                <a:lnTo>
                  <a:pt x="21600" y="21600"/>
                </a:lnTo>
              </a:path>
            </a:pathLst>
          </a:custGeom>
          <a:noFill/>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317" name="CustomShape 21"/>
          <p:cNvSpPr/>
          <p:nvPr/>
        </p:nvSpPr>
        <p:spPr>
          <a:xfrm>
            <a:off x="8901360" y="4700160"/>
            <a:ext cx="360" cy="252360"/>
          </a:xfrm>
          <a:custGeom>
            <a:avLst/>
            <a:gdLst/>
            <a:ahLst/>
            <a:cxnLst/>
            <a:rect l="l" t="t" r="r" b="b"/>
            <a:pathLst>
              <a:path w="21600" h="21600">
                <a:moveTo>
                  <a:pt x="0" y="0"/>
                </a:moveTo>
                <a:lnTo>
                  <a:pt x="21600" y="21600"/>
                </a:lnTo>
              </a:path>
            </a:pathLst>
          </a:custGeom>
          <a:noFill/>
          <a:ln w="38160">
            <a:solidFill>
              <a:schemeClr val="tx1"/>
            </a:solidFill>
            <a:round/>
            <a:tailEnd type="triangle" w="med" len="med"/>
          </a:ln>
        </p:spPr>
        <p:style>
          <a:lnRef idx="0">
            <a:scrgbClr r="0" g="0" b="0"/>
          </a:lnRef>
          <a:fillRef idx="0">
            <a:scrgbClr r="0" g="0" b="0"/>
          </a:fillRef>
          <a:effectRef idx="0">
            <a:scrgbClr r="0" g="0" b="0"/>
          </a:effectRef>
          <a:fontRef idx="minor"/>
        </p:style>
      </p:sp>
      <p:graphicFrame>
        <p:nvGraphicFramePr>
          <p:cNvPr id="318" name="Table 22"/>
          <p:cNvGraphicFramePr/>
          <p:nvPr/>
        </p:nvGraphicFramePr>
        <p:xfrm>
          <a:off x="2611800" y="5110920"/>
          <a:ext cx="3974760" cy="1706040"/>
        </p:xfrm>
        <a:graphic>
          <a:graphicData uri="http://schemas.openxmlformats.org/drawingml/2006/table">
            <a:tbl>
              <a:tblPr/>
              <a:tblGrid>
                <a:gridCol w="1854000">
                  <a:extLst>
                    <a:ext uri="{9D8B030D-6E8A-4147-A177-3AD203B41FA5}">
                      <a16:colId xmlns:a16="http://schemas.microsoft.com/office/drawing/2014/main" val="20000"/>
                    </a:ext>
                  </a:extLst>
                </a:gridCol>
                <a:gridCol w="29196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tblGrid>
              <a:tr h="914760">
                <a:tc>
                  <a:txBody>
                    <a:bodyPr/>
                    <a:lstStyle/>
                    <a:p>
                      <a:pPr algn="ctr">
                        <a:lnSpc>
                          <a:spcPct val="100000"/>
                        </a:lnSpc>
                      </a:pPr>
                      <a:r>
                        <a:rPr lang="en-GB" sz="1800" b="1" strike="noStrike" spc="-1">
                          <a:solidFill>
                            <a:srgbClr val="000000"/>
                          </a:solidFill>
                          <a:latin typeface="Arial"/>
                        </a:rPr>
                        <a:t>Activity 9</a:t>
                      </a:r>
                      <a:endParaRPr lang="en-GB" sz="1800" b="0" strike="noStrike" spc="-1">
                        <a:latin typeface="Arial"/>
                      </a:endParaRPr>
                    </a:p>
                    <a:p>
                      <a:pPr algn="ctr">
                        <a:lnSpc>
                          <a:spcPct val="100000"/>
                        </a:lnSpc>
                      </a:pPr>
                      <a:r>
                        <a:rPr lang="en-GB" sz="1800" b="0" strike="noStrike" spc="-1">
                          <a:solidFill>
                            <a:srgbClr val="000000"/>
                          </a:solidFill>
                          <a:latin typeface="Arial"/>
                        </a:rPr>
                        <a:t>Sedimentary to metamorphic</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800" b="1" strike="noStrike" spc="-1">
                          <a:solidFill>
                            <a:srgbClr val="000000"/>
                          </a:solidFill>
                          <a:latin typeface="Arial"/>
                        </a:rPr>
                        <a:t>Activity 10</a:t>
                      </a:r>
                      <a:endParaRPr lang="en-GB" sz="1800" b="0" strike="noStrike" spc="-1">
                        <a:latin typeface="Arial"/>
                      </a:endParaRPr>
                    </a:p>
                    <a:p>
                      <a:pPr algn="ctr">
                        <a:lnSpc>
                          <a:spcPct val="100000"/>
                        </a:lnSpc>
                      </a:pPr>
                      <a:r>
                        <a:rPr lang="en-GB" sz="1800" b="0" strike="noStrike" spc="-1">
                          <a:solidFill>
                            <a:srgbClr val="000000"/>
                          </a:solidFill>
                          <a:latin typeface="Arial"/>
                        </a:rPr>
                        <a:t>Naming rocks</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0"/>
                  </a:ext>
                </a:extLst>
              </a:tr>
              <a:tr h="791280">
                <a:tc>
                  <a:txBody>
                    <a:bodyPr/>
                    <a:lstStyle/>
                    <a:p>
                      <a:pPr algn="ctr">
                        <a:lnSpc>
                          <a:spcPct val="100000"/>
                        </a:lnSpc>
                      </a:pPr>
                      <a:r>
                        <a:rPr lang="en-GB" sz="1400" b="0" strike="noStrike" spc="-1">
                          <a:solidFill>
                            <a:srgbClr val="000000"/>
                          </a:solidFill>
                          <a:latin typeface="Arial"/>
                        </a:rPr>
                        <a:t>Sedimentary linked to metamorphic rocks</a:t>
                      </a:r>
                      <a:endParaRPr lang="en-GB" sz="14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Arial"/>
                        </a:rPr>
                        <a:t>Using sorting cards to name rocks</a:t>
                      </a:r>
                      <a:endParaRPr lang="en-GB" sz="14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6000"/>
    </mc:Choice>
    <mc:Fallback xmlns="" xmlns:p15="http://schemas.microsoft.com/office/powerpoint/2012/main">
      <p:transition spd="slow" advTm="6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CustomShape 1"/>
          <p:cNvSpPr/>
          <p:nvPr/>
        </p:nvSpPr>
        <p:spPr>
          <a:xfrm>
            <a:off x="566640" y="1451160"/>
            <a:ext cx="838152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a:solidFill>
                  <a:srgbClr val="000000"/>
                </a:solidFill>
                <a:latin typeface="Arial"/>
              </a:rPr>
              <a:t>1.  Rock clues</a:t>
            </a:r>
            <a:endParaRPr lang="en-GB" sz="2000" b="0" strike="noStrike" spc="-1">
              <a:latin typeface="Arial"/>
            </a:endParaRPr>
          </a:p>
          <a:p>
            <a:pPr>
              <a:lnSpc>
                <a:spcPct val="100000"/>
              </a:lnSpc>
            </a:pPr>
            <a:endParaRPr lang="en-GB" sz="2000" b="0" strike="noStrike" spc="-1">
              <a:latin typeface="Arial"/>
            </a:endParaRPr>
          </a:p>
        </p:txBody>
      </p:sp>
      <p:sp>
        <p:nvSpPr>
          <p:cNvPr id="320"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pic>
        <p:nvPicPr>
          <p:cNvPr id="321" name="Picture 10" descr="A group of people sitting at a table&#10;&#10;Description automatically generated"/>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22092" t="32488" r="23732" b="24378"/>
          <a:stretch/>
        </p:blipFill>
        <p:spPr>
          <a:xfrm>
            <a:off x="2729520" y="4490280"/>
            <a:ext cx="3656880" cy="2183400"/>
          </a:xfrm>
          <a:prstGeom prst="rect">
            <a:avLst/>
          </a:prstGeom>
          <a:ln>
            <a:solidFill>
              <a:schemeClr val="tx1"/>
            </a:solidFill>
          </a:ln>
        </p:spPr>
      </p:pic>
      <p:pic>
        <p:nvPicPr>
          <p:cNvPr id="322" name="Picture 12" descr="Granite hand specimen"/>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p:blipFill>
        <p:spPr>
          <a:xfrm>
            <a:off x="560160" y="112680"/>
            <a:ext cx="1551240" cy="1224360"/>
          </a:xfrm>
          <a:prstGeom prst="rect">
            <a:avLst/>
          </a:prstGeom>
          <a:ln>
            <a:solidFill>
              <a:schemeClr val="tx1"/>
            </a:solidFill>
          </a:ln>
        </p:spPr>
      </p:pic>
      <p:sp>
        <p:nvSpPr>
          <p:cNvPr id="323" name="CustomShape 3"/>
          <p:cNvSpPr/>
          <p:nvPr/>
        </p:nvSpPr>
        <p:spPr>
          <a:xfrm>
            <a:off x="2213280" y="316080"/>
            <a:ext cx="111636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Arial"/>
              </a:rPr>
              <a:t>The speckled rock</a:t>
            </a:r>
            <a:endParaRPr lang="en-GB" sz="1800" b="0" strike="noStrike" spc="-1">
              <a:latin typeface="Arial"/>
            </a:endParaRPr>
          </a:p>
        </p:txBody>
      </p:sp>
      <p:pic>
        <p:nvPicPr>
          <p:cNvPr id="324" name="Picture 17" descr="Triassic sandstone hand specimen"/>
          <p:cNvPicPr/>
          <p:nvPr/>
        </p:nvPicPr>
        <p:blipFill>
          <a:blip r:embed="rId7">
            <a:extLst>
              <a:ext uri="{BEBA8EAE-BF5A-486C-A8C5-ECC9F3942E4B}">
                <a14:imgProps xmlns:a14="http://schemas.microsoft.com/office/drawing/2010/main">
                  <a14:imgLayer r:embed="rId4">
                    <a14:imgEffect>
                      <a14:sharpenSoften amount="50000"/>
                    </a14:imgEffect>
                  </a14:imgLayer>
                </a14:imgProps>
              </a:ext>
            </a:extLst>
          </a:blip>
          <a:stretch/>
        </p:blipFill>
        <p:spPr>
          <a:xfrm>
            <a:off x="7233480" y="107640"/>
            <a:ext cx="1746720" cy="1270080"/>
          </a:xfrm>
          <a:prstGeom prst="rect">
            <a:avLst/>
          </a:prstGeom>
          <a:ln>
            <a:solidFill>
              <a:schemeClr val="tx1"/>
            </a:solidFill>
          </a:ln>
        </p:spPr>
      </p:pic>
      <p:sp>
        <p:nvSpPr>
          <p:cNvPr id="325" name="CustomShape 4"/>
          <p:cNvSpPr/>
          <p:nvPr/>
        </p:nvSpPr>
        <p:spPr>
          <a:xfrm>
            <a:off x="6387120" y="313920"/>
            <a:ext cx="91404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Arial"/>
              </a:rPr>
              <a:t>The grainy rock</a:t>
            </a:r>
            <a:endParaRPr lang="en-GB" sz="1800" b="0" strike="noStrike" spc="-1">
              <a:latin typeface="Arial"/>
            </a:endParaRPr>
          </a:p>
        </p:txBody>
      </p:sp>
      <p:sp>
        <p:nvSpPr>
          <p:cNvPr id="326" name="CustomShape 5"/>
          <p:cNvSpPr/>
          <p:nvPr/>
        </p:nvSpPr>
        <p:spPr>
          <a:xfrm>
            <a:off x="602280" y="2899440"/>
            <a:ext cx="827388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Arial"/>
              </a:rPr>
              <a:t>Go to: </a:t>
            </a:r>
            <a:r>
              <a:rPr lang="en-GB" sz="1800" b="0" u="sng" strike="noStrike" spc="-1">
                <a:solidFill>
                  <a:srgbClr val="1155CC"/>
                </a:solidFill>
                <a:uFillTx/>
                <a:latin typeface="Arial"/>
                <a:hlinkClick r:id="rId8"/>
              </a:rPr>
              <a:t>https://www.earthlearningidea.com/Video/V15_Spotrock1.html</a:t>
            </a:r>
            <a:r>
              <a:rPr lang="en-GB" sz="1800" b="0" strike="noStrike" spc="-1">
                <a:solidFill>
                  <a:srgbClr val="000000"/>
                </a:solidFill>
                <a:latin typeface="Arial"/>
              </a:rPr>
              <a:t> hyperlink</a:t>
            </a:r>
            <a:endParaRPr lang="en-GB"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65000"/>
    </mc:Choice>
    <mc:Fallback xmlns="" xmlns:p15="http://schemas.microsoft.com/office/powerpoint/2012/main">
      <p:transition spd="slow" advTm="65000"/>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CustomShape 1"/>
          <p:cNvSpPr/>
          <p:nvPr/>
        </p:nvSpPr>
        <p:spPr>
          <a:xfrm>
            <a:off x="566640" y="1451160"/>
            <a:ext cx="8381520" cy="304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a:solidFill>
                  <a:srgbClr val="000000"/>
                </a:solidFill>
                <a:latin typeface="Arial"/>
              </a:rPr>
              <a:t>1.  Rock clues</a:t>
            </a:r>
            <a:endParaRPr lang="en-GB" sz="2000" b="0" strike="noStrike" spc="-1">
              <a:latin typeface="Arial"/>
            </a:endParaRPr>
          </a:p>
          <a:p>
            <a:pPr>
              <a:lnSpc>
                <a:spcPct val="100000"/>
              </a:lnSpc>
            </a:pPr>
            <a:r>
              <a:rPr lang="en-GB" sz="1900" b="0" strike="noStrike" spc="-1">
                <a:solidFill>
                  <a:srgbClr val="000000"/>
                </a:solidFill>
                <a:latin typeface="Arial"/>
              </a:rPr>
              <a:t>In a group of three, look at the two rocks you have been given, the speckled rock and the grainy rock. The person on the left of the group should pick up the speckled rock and describe it (what it looks like, feels like, etc.) to the person on the right.  The person in the middle should note down key words that are used.  When this is done, swap over, one describes the grainy rock to the second person and the third person makes notes.</a:t>
            </a:r>
            <a:endParaRPr lang="en-GB" sz="1900" b="0" strike="noStrike" spc="-1">
              <a:latin typeface="Arial"/>
            </a:endParaRPr>
          </a:p>
          <a:p>
            <a:pPr>
              <a:lnSpc>
                <a:spcPct val="100000"/>
              </a:lnSpc>
            </a:pPr>
            <a:endParaRPr lang="en-GB" sz="1900" b="0" strike="noStrike" spc="-1">
              <a:latin typeface="Arial"/>
            </a:endParaRPr>
          </a:p>
          <a:p>
            <a:pPr>
              <a:lnSpc>
                <a:spcPct val="100000"/>
              </a:lnSpc>
            </a:pPr>
            <a:r>
              <a:rPr lang="en-GB" sz="1900" b="0" u="sng" strike="noStrike" spc="-1">
                <a:solidFill>
                  <a:srgbClr val="000000"/>
                </a:solidFill>
                <a:uFillTx/>
                <a:latin typeface="Arial"/>
              </a:rPr>
              <a:t>Then think:</a:t>
            </a:r>
            <a:endParaRPr lang="en-GB" sz="1900" b="0" strike="noStrike" spc="-1">
              <a:latin typeface="Arial"/>
            </a:endParaRPr>
          </a:p>
          <a:p>
            <a:pPr>
              <a:lnSpc>
                <a:spcPct val="100000"/>
              </a:lnSpc>
            </a:pPr>
            <a:r>
              <a:rPr lang="en-GB" sz="1900" b="0" strike="noStrike" spc="-1">
                <a:solidFill>
                  <a:srgbClr val="000000"/>
                </a:solidFill>
                <a:latin typeface="Arial"/>
              </a:rPr>
              <a:t>‘Which key words were used in both descriptions?’ </a:t>
            </a:r>
            <a:endParaRPr lang="en-GB" sz="1900" b="0" strike="noStrike" spc="-1">
              <a:latin typeface="Arial"/>
            </a:endParaRPr>
          </a:p>
          <a:p>
            <a:pPr>
              <a:lnSpc>
                <a:spcPct val="100000"/>
              </a:lnSpc>
            </a:pPr>
            <a:endParaRPr lang="en-GB" sz="1900" b="0" strike="noStrike" spc="-1">
              <a:latin typeface="Arial"/>
            </a:endParaRPr>
          </a:p>
        </p:txBody>
      </p:sp>
      <p:sp>
        <p:nvSpPr>
          <p:cNvPr id="328"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pic>
        <p:nvPicPr>
          <p:cNvPr id="329" name="Picture 10" descr="A group of people sitting at a table&#10;&#10;Description automatically generated"/>
          <p:cNvPicPr/>
          <p:nvPr/>
        </p:nvPicPr>
        <p:blipFill>
          <a:blip r:embed="rId3">
            <a:extLst>
              <a:ext uri="{BEBA8EAE-BF5A-486C-A8C5-ECC9F3942E4B}">
                <a14:imgProps xmlns:a14="http://schemas.microsoft.com/office/drawing/2010/main">
                  <a14:imgLayer>
                    <a14:imgEffect>
                      <a14:sharpenSoften amount="50000"/>
                    </a14:imgEffect>
                  </a14:imgLayer>
                </a14:imgProps>
              </a:ext>
            </a:extLst>
          </a:blip>
          <a:srcRect l="22092" t="32488" r="23732" b="24378"/>
          <a:stretch/>
        </p:blipFill>
        <p:spPr>
          <a:xfrm>
            <a:off x="2729520" y="4490280"/>
            <a:ext cx="3656880" cy="2183400"/>
          </a:xfrm>
          <a:prstGeom prst="rect">
            <a:avLst/>
          </a:prstGeom>
          <a:ln>
            <a:solidFill>
              <a:schemeClr val="tx1"/>
            </a:solidFill>
          </a:ln>
        </p:spPr>
      </p:pic>
      <p:pic>
        <p:nvPicPr>
          <p:cNvPr id="330" name="Picture 12" descr="Granite hand specimen"/>
          <p:cNvPicPr/>
          <p:nvPr/>
        </p:nvPicPr>
        <p:blipFill>
          <a:blip r:embed="rId4">
            <a:extLst>
              <a:ext uri="{BEBA8EAE-BF5A-486C-A8C5-ECC9F3942E4B}">
                <a14:imgProps xmlns:a14="http://schemas.microsoft.com/office/drawing/2010/main">
                  <a14:imgLayer>
                    <a14:imgEffect>
                      <a14:sharpenSoften amount="50000"/>
                    </a14:imgEffect>
                  </a14:imgLayer>
                </a14:imgProps>
              </a:ext>
            </a:extLst>
          </a:blip>
          <a:stretch/>
        </p:blipFill>
        <p:spPr>
          <a:xfrm>
            <a:off x="560160" y="112680"/>
            <a:ext cx="1551240" cy="1224360"/>
          </a:xfrm>
          <a:prstGeom prst="rect">
            <a:avLst/>
          </a:prstGeom>
          <a:ln>
            <a:solidFill>
              <a:schemeClr val="tx1"/>
            </a:solidFill>
          </a:ln>
        </p:spPr>
      </p:pic>
      <p:sp>
        <p:nvSpPr>
          <p:cNvPr id="331" name="CustomShape 3"/>
          <p:cNvSpPr/>
          <p:nvPr/>
        </p:nvSpPr>
        <p:spPr>
          <a:xfrm>
            <a:off x="2213280" y="316080"/>
            <a:ext cx="111636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Arial"/>
              </a:rPr>
              <a:t>The speckled rock</a:t>
            </a:r>
            <a:endParaRPr lang="en-GB" sz="1800" b="0" strike="noStrike" spc="-1">
              <a:latin typeface="Arial"/>
            </a:endParaRPr>
          </a:p>
        </p:txBody>
      </p:sp>
      <p:pic>
        <p:nvPicPr>
          <p:cNvPr id="332" name="Picture 17" descr="Triassic sandstone hand specimen"/>
          <p:cNvPicPr/>
          <p:nvPr/>
        </p:nvPicPr>
        <p:blipFill>
          <a:blip r:embed="rId5">
            <a:extLst>
              <a:ext uri="{BEBA8EAE-BF5A-486C-A8C5-ECC9F3942E4B}">
                <a14:imgProps xmlns:a14="http://schemas.microsoft.com/office/drawing/2010/main">
                  <a14:imgLayer>
                    <a14:imgEffect>
                      <a14:sharpenSoften amount="50000"/>
                    </a14:imgEffect>
                  </a14:imgLayer>
                </a14:imgProps>
              </a:ext>
            </a:extLst>
          </a:blip>
          <a:stretch/>
        </p:blipFill>
        <p:spPr>
          <a:xfrm>
            <a:off x="7233480" y="107640"/>
            <a:ext cx="1746720" cy="1270080"/>
          </a:xfrm>
          <a:prstGeom prst="rect">
            <a:avLst/>
          </a:prstGeom>
          <a:ln>
            <a:solidFill>
              <a:schemeClr val="tx1"/>
            </a:solidFill>
          </a:ln>
        </p:spPr>
      </p:pic>
      <p:sp>
        <p:nvSpPr>
          <p:cNvPr id="333" name="CustomShape 4"/>
          <p:cNvSpPr/>
          <p:nvPr/>
        </p:nvSpPr>
        <p:spPr>
          <a:xfrm>
            <a:off x="6387120" y="313920"/>
            <a:ext cx="91404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Arial"/>
              </a:rPr>
              <a:t>The grainy rock</a:t>
            </a:r>
            <a:endParaRPr lang="en-GB"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65000"/>
    </mc:Choice>
    <mc:Fallback xmlns="" xmlns:p15="http://schemas.microsoft.com/office/powerpoint/2012/main">
      <p:transition spd="slow" advTm="65000"/>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CustomShape 1"/>
          <p:cNvSpPr/>
          <p:nvPr/>
        </p:nvSpPr>
        <p:spPr>
          <a:xfrm>
            <a:off x="566640" y="1451160"/>
            <a:ext cx="8381520" cy="304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a:solidFill>
                  <a:srgbClr val="000000"/>
                </a:solidFill>
                <a:latin typeface="Arial"/>
              </a:rPr>
              <a:t>1.  Rock clues</a:t>
            </a:r>
            <a:endParaRPr lang="en-GB" sz="2000" b="0" strike="noStrike" spc="-1">
              <a:latin typeface="Arial"/>
            </a:endParaRPr>
          </a:p>
          <a:p>
            <a:pPr>
              <a:lnSpc>
                <a:spcPct val="100000"/>
              </a:lnSpc>
            </a:pPr>
            <a:r>
              <a:rPr lang="en-GB" sz="1900" b="0" strike="noStrike" spc="-1">
                <a:solidFill>
                  <a:srgbClr val="000000"/>
                </a:solidFill>
                <a:latin typeface="Arial"/>
              </a:rPr>
              <a:t>In a group of three, look at the two rocks you have been given, the speckled rock and the grainy rock. The person on the left of the group should pick up the speckled rock and describe it (what it looks like, feels like, etc.) to the person on the right.  The person in the middle should note down key words that are used.  When this is done, swap over, one describes the grainy rock to the second person and the third person makes notes.</a:t>
            </a:r>
            <a:endParaRPr lang="en-GB" sz="1900" b="0" strike="noStrike" spc="-1">
              <a:latin typeface="Arial"/>
            </a:endParaRPr>
          </a:p>
          <a:p>
            <a:pPr>
              <a:lnSpc>
                <a:spcPct val="100000"/>
              </a:lnSpc>
            </a:pPr>
            <a:endParaRPr lang="en-GB" sz="1900" b="0" strike="noStrike" spc="-1">
              <a:latin typeface="Arial"/>
            </a:endParaRPr>
          </a:p>
          <a:p>
            <a:pPr>
              <a:lnSpc>
                <a:spcPct val="100000"/>
              </a:lnSpc>
            </a:pPr>
            <a:r>
              <a:rPr lang="en-GB" sz="1900" b="0" u="sng" strike="noStrike" spc="-1">
                <a:solidFill>
                  <a:srgbClr val="000000"/>
                </a:solidFill>
                <a:uFillTx/>
                <a:latin typeface="Arial"/>
              </a:rPr>
              <a:t>Then think:</a:t>
            </a:r>
            <a:endParaRPr lang="en-GB" sz="1900" b="0" strike="noStrike" spc="-1">
              <a:latin typeface="Arial"/>
            </a:endParaRPr>
          </a:p>
          <a:p>
            <a:pPr>
              <a:lnSpc>
                <a:spcPct val="100000"/>
              </a:lnSpc>
            </a:pPr>
            <a:r>
              <a:rPr lang="en-GB" sz="1900" b="0" strike="noStrike" spc="-1">
                <a:solidFill>
                  <a:srgbClr val="000000"/>
                </a:solidFill>
                <a:latin typeface="Arial"/>
              </a:rPr>
              <a:t>‘Which key words were used in both descriptions?’ </a:t>
            </a:r>
            <a:endParaRPr lang="en-GB" sz="1900" b="0" strike="noStrike" spc="-1">
              <a:latin typeface="Arial"/>
            </a:endParaRPr>
          </a:p>
          <a:p>
            <a:pPr>
              <a:lnSpc>
                <a:spcPct val="100000"/>
              </a:lnSpc>
            </a:pPr>
            <a:endParaRPr lang="en-GB" sz="1900" b="0" strike="noStrike" spc="-1">
              <a:latin typeface="Arial"/>
            </a:endParaRPr>
          </a:p>
        </p:txBody>
      </p:sp>
      <p:sp>
        <p:nvSpPr>
          <p:cNvPr id="335" name="CustomShape 2"/>
          <p:cNvSpPr/>
          <p:nvPr/>
        </p:nvSpPr>
        <p:spPr>
          <a:xfrm>
            <a:off x="539640" y="4620600"/>
            <a:ext cx="8064000" cy="1919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i="1" u="sng" strike="noStrike" spc="-1">
                <a:solidFill>
                  <a:srgbClr val="000000"/>
                </a:solidFill>
                <a:uFillTx/>
                <a:latin typeface="Arial"/>
              </a:rPr>
              <a:t>Possible answer</a:t>
            </a:r>
            <a:endParaRPr lang="en-GB" sz="2000" b="0" strike="noStrike" spc="-1">
              <a:latin typeface="Arial"/>
            </a:endParaRPr>
          </a:p>
          <a:p>
            <a:pPr>
              <a:lnSpc>
                <a:spcPct val="100000"/>
              </a:lnSpc>
            </a:pPr>
            <a:r>
              <a:rPr lang="en-GB" sz="2000" b="0" i="1" strike="noStrike" spc="-1">
                <a:solidFill>
                  <a:srgbClr val="000000"/>
                </a:solidFill>
                <a:latin typeface="Arial"/>
              </a:rPr>
              <a:t>The words bits, colour, heavy and rough/smooth are often used.</a:t>
            </a:r>
            <a:endParaRPr lang="en-GB" sz="2000" b="0" strike="noStrike" spc="-1">
              <a:latin typeface="Arial"/>
            </a:endParaRPr>
          </a:p>
          <a:p>
            <a:pPr>
              <a:lnSpc>
                <a:spcPct val="100000"/>
              </a:lnSpc>
            </a:pPr>
            <a:endParaRPr lang="en-GB" sz="2000" b="0" strike="noStrike" spc="-1">
              <a:latin typeface="Arial"/>
            </a:endParaRPr>
          </a:p>
          <a:p>
            <a:pPr>
              <a:lnSpc>
                <a:spcPct val="100000"/>
              </a:lnSpc>
            </a:pPr>
            <a:endParaRPr lang="en-GB" sz="2000" b="0" strike="noStrike" spc="-1">
              <a:latin typeface="Arial"/>
            </a:endParaRPr>
          </a:p>
          <a:p>
            <a:pPr>
              <a:lnSpc>
                <a:spcPct val="100000"/>
              </a:lnSpc>
            </a:pPr>
            <a:r>
              <a:rPr lang="en-GB" sz="2000" b="0" strike="noStrike" spc="-1">
                <a:solidFill>
                  <a:srgbClr val="000000"/>
                </a:solidFill>
                <a:latin typeface="Arial"/>
              </a:rPr>
              <a:t>We will now use a scientific word for the ‘bits’ in rocks – grains.</a:t>
            </a:r>
            <a:endParaRPr lang="en-GB" sz="2000" b="0" strike="noStrike" spc="-1">
              <a:latin typeface="Arial"/>
            </a:endParaRPr>
          </a:p>
          <a:p>
            <a:pPr>
              <a:lnSpc>
                <a:spcPct val="100000"/>
              </a:lnSpc>
            </a:pPr>
            <a:endParaRPr lang="en-GB" sz="2000" b="0" strike="noStrike" spc="-1">
              <a:latin typeface="Arial"/>
            </a:endParaRPr>
          </a:p>
          <a:p>
            <a:pPr>
              <a:lnSpc>
                <a:spcPct val="100000"/>
              </a:lnSpc>
            </a:pPr>
            <a:endParaRPr lang="en-GB" sz="2000" b="0" strike="noStrike" spc="-1">
              <a:latin typeface="Arial"/>
            </a:endParaRPr>
          </a:p>
        </p:txBody>
      </p:sp>
      <p:sp>
        <p:nvSpPr>
          <p:cNvPr id="336" name="CustomShape 3"/>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34000"/>
    </mc:Choice>
    <mc:Fallback xmlns="" xmlns:p15="http://schemas.microsoft.com/office/powerpoint/2012/main">
      <p:transition spd="slow" advTm="34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CustomShape 1"/>
          <p:cNvSpPr/>
          <p:nvPr/>
        </p:nvSpPr>
        <p:spPr>
          <a:xfrm>
            <a:off x="533520" y="1399680"/>
            <a:ext cx="82148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a:solidFill>
                  <a:srgbClr val="000000"/>
                </a:solidFill>
                <a:latin typeface="Arial"/>
              </a:rPr>
              <a:t>2.  Grain clues</a:t>
            </a:r>
            <a:endParaRPr lang="en-GB" sz="2000" b="0" strike="noStrike" spc="-1">
              <a:latin typeface="Arial"/>
            </a:endParaRPr>
          </a:p>
        </p:txBody>
      </p:sp>
      <p:sp>
        <p:nvSpPr>
          <p:cNvPr id="338"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pic>
        <p:nvPicPr>
          <p:cNvPr id="339" name="Picture 3" descr="A group of people sitting at a table&#10;&#10;Description automatically generated"/>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15271" t="21564" r="17959" b="27485"/>
          <a:stretch/>
        </p:blipFill>
        <p:spPr>
          <a:xfrm>
            <a:off x="1280160" y="4517280"/>
            <a:ext cx="3624120" cy="2073960"/>
          </a:xfrm>
          <a:prstGeom prst="rect">
            <a:avLst/>
          </a:prstGeom>
          <a:ln>
            <a:solidFill>
              <a:schemeClr val="tx1"/>
            </a:solidFill>
          </a:ln>
        </p:spPr>
      </p:pic>
      <p:sp>
        <p:nvSpPr>
          <p:cNvPr id="340" name="CustomShape 3"/>
          <p:cNvSpPr/>
          <p:nvPr/>
        </p:nvSpPr>
        <p:spPr>
          <a:xfrm>
            <a:off x="557640" y="2888280"/>
            <a:ext cx="824040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a:solidFill>
                  <a:srgbClr val="000000"/>
                </a:solidFill>
                <a:latin typeface="Arial"/>
              </a:rPr>
              <a:t>Go to: </a:t>
            </a:r>
            <a:r>
              <a:rPr lang="en-GB" sz="1800" b="0" u="sng" strike="noStrike" spc="-1">
                <a:solidFill>
                  <a:srgbClr val="009999"/>
                </a:solidFill>
                <a:uFillTx/>
                <a:latin typeface="Arial"/>
                <a:hlinkClick r:id="rId5"/>
              </a:rPr>
              <a:t>https://www.earthlearningidea.com/Video/V15_Spotrock2.html</a:t>
            </a:r>
            <a:r>
              <a:rPr lang="en-GB" sz="1800" b="0" strike="noStrike" spc="-1">
                <a:solidFill>
                  <a:srgbClr val="000000"/>
                </a:solidFill>
                <a:latin typeface="Arial"/>
              </a:rPr>
              <a:t> hyperlink</a:t>
            </a:r>
            <a:endParaRPr lang="en-GB"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69000"/>
    </mc:Choice>
    <mc:Fallback xmlns="" xmlns:p15="http://schemas.microsoft.com/office/powerpoint/2012/main">
      <p:transition spd="slow" advTm="69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CustomShape 1"/>
          <p:cNvSpPr/>
          <p:nvPr/>
        </p:nvSpPr>
        <p:spPr>
          <a:xfrm>
            <a:off x="533520" y="1399680"/>
            <a:ext cx="82148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a:solidFill>
                  <a:srgbClr val="000000"/>
                </a:solidFill>
                <a:latin typeface="Arial"/>
              </a:rPr>
              <a:t>2.  Grain clues</a:t>
            </a:r>
            <a:endParaRPr lang="en-GB" sz="2000" b="0" strike="noStrike" spc="-1">
              <a:latin typeface="Arial"/>
            </a:endParaRPr>
          </a:p>
        </p:txBody>
      </p:sp>
      <p:sp>
        <p:nvSpPr>
          <p:cNvPr id="342" name="CustomShape 2"/>
          <p:cNvSpPr/>
          <p:nvPr/>
        </p:nvSpPr>
        <p:spPr>
          <a:xfrm>
            <a:off x="539640" y="1917000"/>
            <a:ext cx="5112000" cy="2511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900" b="0" strike="noStrike" spc="-1">
                <a:solidFill>
                  <a:srgbClr val="000000"/>
                </a:solidFill>
                <a:latin typeface="Arial"/>
              </a:rPr>
              <a:t>Now repeat the activity, but using a magnifier or hand lens to describe the </a:t>
            </a:r>
            <a:r>
              <a:rPr lang="en-GB" sz="1900" b="0" u="sng" strike="noStrike" spc="-1">
                <a:solidFill>
                  <a:srgbClr val="000000"/>
                </a:solidFill>
                <a:uFillTx/>
                <a:latin typeface="Arial"/>
              </a:rPr>
              <a:t>grains</a:t>
            </a:r>
            <a:r>
              <a:rPr lang="en-GB" sz="1900" b="0" strike="noStrike" spc="-1">
                <a:solidFill>
                  <a:srgbClr val="000000"/>
                </a:solidFill>
                <a:latin typeface="Arial"/>
              </a:rPr>
              <a:t> of the two rocks to one another whilst the third person makes notes.</a:t>
            </a:r>
            <a:endParaRPr lang="en-GB" sz="1900" b="0" strike="noStrike" spc="-1">
              <a:latin typeface="Arial"/>
            </a:endParaRPr>
          </a:p>
          <a:p>
            <a:pPr algn="just">
              <a:lnSpc>
                <a:spcPct val="100000"/>
              </a:lnSpc>
            </a:pPr>
            <a:endParaRPr lang="en-GB" sz="1900" b="0" strike="noStrike" spc="-1">
              <a:latin typeface="Arial"/>
            </a:endParaRPr>
          </a:p>
          <a:p>
            <a:pPr algn="just">
              <a:lnSpc>
                <a:spcPct val="100000"/>
              </a:lnSpc>
            </a:pPr>
            <a:r>
              <a:rPr lang="en-GB" sz="1600" b="0" i="1" strike="noStrike" spc="-1">
                <a:solidFill>
                  <a:srgbClr val="000000"/>
                </a:solidFill>
                <a:latin typeface="Arial"/>
              </a:rPr>
              <a:t>Note: The correct way to use a magnifier or hand lens, is to hold the magnifier/hand lens up to your eye, and then move the object you’re viewing closer and closer until it comes into focus.</a:t>
            </a:r>
            <a:endParaRPr lang="en-GB" sz="1600" b="0" strike="noStrike" spc="-1">
              <a:latin typeface="Arial"/>
            </a:endParaRPr>
          </a:p>
        </p:txBody>
      </p:sp>
      <p:sp>
        <p:nvSpPr>
          <p:cNvPr id="343" name="CustomShape 3"/>
          <p:cNvSpPr/>
          <p:nvPr/>
        </p:nvSpPr>
        <p:spPr>
          <a:xfrm>
            <a:off x="5789520" y="5136120"/>
            <a:ext cx="3174480" cy="820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en-GB" sz="1600" b="0" strike="noStrike" spc="-1">
                <a:solidFill>
                  <a:srgbClr val="000000"/>
                </a:solidFill>
                <a:latin typeface="Arial"/>
              </a:rPr>
              <a:t>Looking closely at a rock using a magnifier </a:t>
            </a:r>
            <a:endParaRPr lang="en-GB" sz="1600" b="0" strike="noStrike" spc="-1">
              <a:latin typeface="Arial"/>
            </a:endParaRPr>
          </a:p>
          <a:p>
            <a:pPr algn="ctr">
              <a:lnSpc>
                <a:spcPct val="100000"/>
              </a:lnSpc>
            </a:pPr>
            <a:r>
              <a:rPr lang="en-GB" sz="1600" b="0" i="1" strike="noStrike" spc="-1">
                <a:solidFill>
                  <a:srgbClr val="000000"/>
                </a:solidFill>
                <a:latin typeface="Arial"/>
              </a:rPr>
              <a:t>(Hazel Benson) </a:t>
            </a:r>
            <a:endParaRPr lang="en-GB" sz="1600" b="0" strike="noStrike" spc="-1">
              <a:latin typeface="Arial"/>
            </a:endParaRPr>
          </a:p>
        </p:txBody>
      </p:sp>
      <p:sp>
        <p:nvSpPr>
          <p:cNvPr id="344" name="CustomShape 4"/>
          <p:cNvSpPr/>
          <p:nvPr/>
        </p:nvSpPr>
        <p:spPr>
          <a:xfrm>
            <a:off x="528840" y="4978440"/>
            <a:ext cx="5112000" cy="1690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i="1" u="sng" strike="noStrike" spc="-1">
                <a:solidFill>
                  <a:srgbClr val="000000"/>
                </a:solidFill>
                <a:uFillTx/>
                <a:latin typeface="Arial"/>
              </a:rPr>
              <a:t>Possible answer</a:t>
            </a:r>
            <a:endParaRPr lang="en-GB" sz="2000" b="0" strike="noStrike" spc="-1">
              <a:latin typeface="Arial"/>
            </a:endParaRPr>
          </a:p>
          <a:p>
            <a:pPr>
              <a:lnSpc>
                <a:spcPct val="100000"/>
              </a:lnSpc>
            </a:pPr>
            <a:r>
              <a:rPr lang="en-GB" sz="2000" b="0" i="1" strike="noStrike" spc="-1">
                <a:solidFill>
                  <a:srgbClr val="000000"/>
                </a:solidFill>
                <a:latin typeface="Arial"/>
              </a:rPr>
              <a:t>The words, shape, size, colour and shininess are often used.</a:t>
            </a:r>
            <a:endParaRPr lang="en-GB" sz="2000" b="0" strike="noStrike" spc="-1">
              <a:latin typeface="Arial"/>
            </a:endParaRPr>
          </a:p>
          <a:p>
            <a:pPr algn="just">
              <a:lnSpc>
                <a:spcPct val="100000"/>
              </a:lnSpc>
            </a:pPr>
            <a:endParaRPr lang="en-GB" sz="2000" b="0" strike="noStrike" spc="-1">
              <a:latin typeface="Arial"/>
            </a:endParaRPr>
          </a:p>
          <a:p>
            <a:pPr algn="just">
              <a:lnSpc>
                <a:spcPct val="100000"/>
              </a:lnSpc>
            </a:pPr>
            <a:r>
              <a:rPr lang="en-GB" sz="2000" b="0" strike="noStrike" spc="-1">
                <a:solidFill>
                  <a:srgbClr val="000000"/>
                </a:solidFill>
                <a:latin typeface="Arial"/>
              </a:rPr>
              <a:t>We are going to investigate the importance of the shape of the grains further now.</a:t>
            </a:r>
            <a:endParaRPr lang="en-GB" sz="2000" b="0" strike="noStrike" spc="-1">
              <a:latin typeface="Arial"/>
            </a:endParaRPr>
          </a:p>
        </p:txBody>
      </p:sp>
      <p:pic>
        <p:nvPicPr>
          <p:cNvPr id="345" name="Picture 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p:blipFill>
        <p:spPr>
          <a:xfrm>
            <a:off x="5796000" y="2565000"/>
            <a:ext cx="3108600" cy="2498040"/>
          </a:xfrm>
          <a:prstGeom prst="rect">
            <a:avLst/>
          </a:prstGeom>
          <a:ln>
            <a:solidFill>
              <a:schemeClr val="tx1"/>
            </a:solidFill>
          </a:ln>
        </p:spPr>
      </p:pic>
      <p:sp>
        <p:nvSpPr>
          <p:cNvPr id="346" name="CustomShape 5"/>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7000"/>
    </mc:Choice>
    <mc:Fallback xmlns="" xmlns:p15="http://schemas.microsoft.com/office/powerpoint/2012/main">
      <p:transition spd="slow" advTm="17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CustomShape 1"/>
          <p:cNvSpPr/>
          <p:nvPr/>
        </p:nvSpPr>
        <p:spPr>
          <a:xfrm>
            <a:off x="497160" y="1419840"/>
            <a:ext cx="8381520" cy="88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a:solidFill>
                  <a:srgbClr val="000000"/>
                </a:solidFill>
                <a:latin typeface="Arial"/>
              </a:rPr>
              <a:t>3.  Predicting properties</a:t>
            </a:r>
            <a:endParaRPr lang="en-GB" sz="2000" b="0" strike="noStrike" spc="-1">
              <a:latin typeface="Arial"/>
            </a:endParaRPr>
          </a:p>
          <a:p>
            <a:pPr>
              <a:lnSpc>
                <a:spcPct val="100000"/>
              </a:lnSpc>
            </a:pPr>
            <a:endParaRPr lang="en-GB" sz="2000" b="0" strike="noStrike" spc="-1">
              <a:latin typeface="Arial"/>
            </a:endParaRPr>
          </a:p>
          <a:p>
            <a:pPr>
              <a:lnSpc>
                <a:spcPct val="100000"/>
              </a:lnSpc>
            </a:pPr>
            <a:endParaRPr lang="en-GB" sz="2000" b="0" strike="noStrike" spc="-1">
              <a:latin typeface="Arial"/>
            </a:endParaRPr>
          </a:p>
        </p:txBody>
      </p:sp>
      <p:sp>
        <p:nvSpPr>
          <p:cNvPr id="348"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pic>
        <p:nvPicPr>
          <p:cNvPr id="349" name="Picture 2" descr="A group of people sitting at a table&#10;&#10;Description automatically generated"/>
          <p:cNvPicPr/>
          <p:nvPr/>
        </p:nvPicPr>
        <p:blipFill>
          <a:blip r:embed="rId3">
            <a:extLst>
              <a:ext uri="{BEBA8EAE-BF5A-486C-A8C5-ECC9F3942E4B}">
                <a14:imgProps xmlns:a14="http://schemas.microsoft.com/office/drawing/2010/main">
                  <a14:imgLayer>
                    <a14:imgEffect>
                      <a14:sharpenSoften amount="50000"/>
                    </a14:imgEffect>
                  </a14:imgLayer>
                </a14:imgProps>
              </a:ext>
            </a:extLst>
          </a:blip>
          <a:srcRect l="22092" t="32488" r="23732" b="24378"/>
          <a:stretch/>
        </p:blipFill>
        <p:spPr>
          <a:xfrm>
            <a:off x="2524680" y="4558320"/>
            <a:ext cx="3656880" cy="2183400"/>
          </a:xfrm>
          <a:prstGeom prst="rect">
            <a:avLst/>
          </a:prstGeom>
          <a:ln>
            <a:solidFill>
              <a:schemeClr val="tx1"/>
            </a:solidFill>
          </a:ln>
        </p:spPr>
      </p:pic>
      <p:sp>
        <p:nvSpPr>
          <p:cNvPr id="350" name="CustomShape 3"/>
          <p:cNvSpPr/>
          <p:nvPr/>
        </p:nvSpPr>
        <p:spPr>
          <a:xfrm>
            <a:off x="449640" y="3104280"/>
            <a:ext cx="83329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dirty="0">
                <a:solidFill>
                  <a:srgbClr val="000000"/>
                </a:solidFill>
                <a:latin typeface="Arial"/>
              </a:rPr>
              <a:t>Go to: </a:t>
            </a:r>
            <a:r>
              <a:rPr lang="en-GB" sz="1800" b="0" u="sng" strike="noStrike" spc="-1" dirty="0">
                <a:solidFill>
                  <a:srgbClr val="009999"/>
                </a:solidFill>
                <a:uFillTx/>
                <a:latin typeface="Arial"/>
                <a:hlinkClick r:id="rId4"/>
              </a:rPr>
              <a:t>https://www.earthlearningidea.com/Video/V15_Spotrock3.html</a:t>
            </a:r>
            <a:r>
              <a:rPr lang="en-GB" sz="1800" b="0" strike="noStrike" spc="-1" dirty="0">
                <a:solidFill>
                  <a:srgbClr val="1155CC"/>
                </a:solidFill>
                <a:uFillTx/>
                <a:latin typeface="Arial"/>
              </a:rPr>
              <a:t> </a:t>
            </a:r>
            <a:r>
              <a:rPr lang="en-GB" sz="1800" b="0" strike="noStrike" spc="-1" dirty="0">
                <a:solidFill>
                  <a:srgbClr val="000000"/>
                </a:solidFill>
                <a:latin typeface="Arial"/>
              </a:rPr>
              <a:t>hyperlink</a:t>
            </a:r>
            <a:endParaRPr lang="en-GB"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52000"/>
    </mc:Choice>
    <mc:Fallback xmlns="" xmlns:p15="http://schemas.microsoft.com/office/powerpoint/2012/main">
      <p:transition spd="slow" advTm="52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CustomShape 1"/>
          <p:cNvSpPr/>
          <p:nvPr/>
        </p:nvSpPr>
        <p:spPr>
          <a:xfrm>
            <a:off x="497160" y="1419840"/>
            <a:ext cx="8381520" cy="332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a:solidFill>
                  <a:srgbClr val="000000"/>
                </a:solidFill>
                <a:latin typeface="Arial"/>
              </a:rPr>
              <a:t>3.  Predicting properties</a:t>
            </a:r>
            <a:endParaRPr lang="en-GB" sz="2000" b="0" strike="noStrike" spc="-1">
              <a:latin typeface="Arial"/>
            </a:endParaRPr>
          </a:p>
          <a:p>
            <a:pPr>
              <a:lnSpc>
                <a:spcPct val="100000"/>
              </a:lnSpc>
            </a:pPr>
            <a:endParaRPr lang="en-GB" sz="2000" b="0" strike="noStrike" spc="-1">
              <a:latin typeface="Arial"/>
            </a:endParaRPr>
          </a:p>
          <a:p>
            <a:pPr>
              <a:lnSpc>
                <a:spcPct val="100000"/>
              </a:lnSpc>
            </a:pPr>
            <a:r>
              <a:rPr lang="en-GB" sz="2000" b="0" strike="noStrike" spc="-1">
                <a:solidFill>
                  <a:srgbClr val="000000"/>
                </a:solidFill>
                <a:latin typeface="Arial"/>
              </a:rPr>
              <a:t>Discuss and predict what will happen to the masses of the rocks when they are placed in water. There are only three possible options - the rocks could: </a:t>
            </a:r>
            <a:endParaRPr lang="en-GB" sz="2000" b="0" strike="noStrike" spc="-1">
              <a:latin typeface="Arial"/>
            </a:endParaRPr>
          </a:p>
          <a:p>
            <a:pPr marL="343080" indent="-342720">
              <a:lnSpc>
                <a:spcPct val="100000"/>
              </a:lnSpc>
              <a:buClr>
                <a:srgbClr val="000000"/>
              </a:buClr>
              <a:buFont typeface="Arial"/>
              <a:buChar char="•"/>
            </a:pPr>
            <a:r>
              <a:rPr lang="en-GB" sz="2000" b="0" strike="noStrike" spc="-1">
                <a:solidFill>
                  <a:srgbClr val="000000"/>
                </a:solidFill>
                <a:latin typeface="Arial"/>
              </a:rPr>
              <a:t>stay the same weight; </a:t>
            </a:r>
            <a:endParaRPr lang="en-GB" sz="2000" b="0" strike="noStrike" spc="-1">
              <a:latin typeface="Arial"/>
            </a:endParaRPr>
          </a:p>
          <a:p>
            <a:pPr marL="343080" indent="-342720">
              <a:lnSpc>
                <a:spcPct val="100000"/>
              </a:lnSpc>
              <a:buClr>
                <a:srgbClr val="000000"/>
              </a:buClr>
              <a:buFont typeface="Arial"/>
              <a:buChar char="•"/>
            </a:pPr>
            <a:r>
              <a:rPr lang="en-GB" sz="2000" b="0" strike="noStrike" spc="-1">
                <a:solidFill>
                  <a:srgbClr val="000000"/>
                </a:solidFill>
                <a:latin typeface="Arial"/>
              </a:rPr>
              <a:t>get heavier; </a:t>
            </a:r>
            <a:endParaRPr lang="en-GB" sz="2000" b="0" strike="noStrike" spc="-1">
              <a:latin typeface="Arial"/>
            </a:endParaRPr>
          </a:p>
          <a:p>
            <a:pPr marL="343080" indent="-342720">
              <a:lnSpc>
                <a:spcPct val="100000"/>
              </a:lnSpc>
              <a:buClr>
                <a:srgbClr val="000000"/>
              </a:buClr>
              <a:buFont typeface="Arial"/>
              <a:buChar char="•"/>
            </a:pPr>
            <a:r>
              <a:rPr lang="en-GB" sz="2000" b="0" strike="noStrike" spc="-1">
                <a:solidFill>
                  <a:srgbClr val="000000"/>
                </a:solidFill>
                <a:latin typeface="Arial"/>
              </a:rPr>
              <a:t>become lighter. </a:t>
            </a:r>
            <a:endParaRPr lang="en-GB" sz="2000" b="0" strike="noStrike" spc="-1">
              <a:latin typeface="Arial"/>
            </a:endParaRPr>
          </a:p>
          <a:p>
            <a:pPr>
              <a:lnSpc>
                <a:spcPct val="100000"/>
              </a:lnSpc>
            </a:pPr>
            <a:endParaRPr lang="en-GB" sz="2000" b="0" strike="noStrike" spc="-1">
              <a:latin typeface="Arial"/>
            </a:endParaRPr>
          </a:p>
          <a:p>
            <a:pPr>
              <a:lnSpc>
                <a:spcPct val="100000"/>
              </a:lnSpc>
            </a:pPr>
            <a:r>
              <a:rPr lang="en-GB" sz="2000" b="0" strike="noStrike" spc="-1">
                <a:solidFill>
                  <a:srgbClr val="000000"/>
                </a:solidFill>
                <a:latin typeface="Arial"/>
              </a:rPr>
              <a:t>Be ready to discuss and explain your predictions.</a:t>
            </a:r>
            <a:endParaRPr lang="en-GB" sz="2000" b="0" strike="noStrike" spc="-1">
              <a:latin typeface="Arial"/>
            </a:endParaRPr>
          </a:p>
          <a:p>
            <a:pPr>
              <a:lnSpc>
                <a:spcPct val="100000"/>
              </a:lnSpc>
            </a:pPr>
            <a:endParaRPr lang="en-GB" sz="2000" b="0" strike="noStrike" spc="-1">
              <a:latin typeface="Arial"/>
            </a:endParaRPr>
          </a:p>
        </p:txBody>
      </p:sp>
      <p:sp>
        <p:nvSpPr>
          <p:cNvPr id="352"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pic>
        <p:nvPicPr>
          <p:cNvPr id="353" name="Picture 2" descr="A group of people sitting at a table&#10;&#10;Description automatically generated"/>
          <p:cNvPicPr/>
          <p:nvPr/>
        </p:nvPicPr>
        <p:blipFill>
          <a:blip r:embed="rId3">
            <a:extLst>
              <a:ext uri="{BEBA8EAE-BF5A-486C-A8C5-ECC9F3942E4B}">
                <a14:imgProps xmlns:a14="http://schemas.microsoft.com/office/drawing/2010/main">
                  <a14:imgLayer>
                    <a14:imgEffect>
                      <a14:sharpenSoften amount="50000"/>
                    </a14:imgEffect>
                  </a14:imgLayer>
                </a14:imgProps>
              </a:ext>
            </a:extLst>
          </a:blip>
          <a:srcRect l="22092" t="32488" r="23732" b="24378"/>
          <a:stretch/>
        </p:blipFill>
        <p:spPr>
          <a:xfrm>
            <a:off x="2524680" y="4558320"/>
            <a:ext cx="3656880" cy="218340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advTm="52000"/>
    </mc:Choice>
    <mc:Fallback xmlns="" xmlns:p15="http://schemas.microsoft.com/office/powerpoint/2012/main">
      <p:transition spd="slow" advTm="5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CustomShape 1"/>
          <p:cNvSpPr/>
          <p:nvPr/>
        </p:nvSpPr>
        <p:spPr>
          <a:xfrm>
            <a:off x="298800" y="0"/>
            <a:ext cx="8844840" cy="6857640"/>
          </a:xfrm>
          <a:prstGeom prst="rect">
            <a:avLst/>
          </a:prstGeom>
          <a:solidFill>
            <a:srgbClr val="E9FEE6"/>
          </a:solidFill>
          <a:ln w="9360">
            <a:noFill/>
          </a:ln>
        </p:spPr>
        <p:style>
          <a:lnRef idx="0">
            <a:scrgbClr r="0" g="0" b="0"/>
          </a:lnRef>
          <a:fillRef idx="0">
            <a:scrgbClr r="0" g="0" b="0"/>
          </a:fillRef>
          <a:effectRef idx="0">
            <a:scrgbClr r="0" g="0" b="0"/>
          </a:effectRef>
          <a:fontRef idx="minor"/>
        </p:style>
      </p:sp>
      <p:sp>
        <p:nvSpPr>
          <p:cNvPr id="267"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268" name="CustomShape 3"/>
          <p:cNvSpPr/>
          <p:nvPr/>
        </p:nvSpPr>
        <p:spPr>
          <a:xfrm>
            <a:off x="612000" y="1629360"/>
            <a:ext cx="8040240" cy="3816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72880">
              <a:lnSpc>
                <a:spcPct val="100000"/>
              </a:lnSpc>
              <a:spcBef>
                <a:spcPts val="601"/>
              </a:spcBef>
              <a:tabLst>
                <a:tab pos="0" algn="l"/>
              </a:tabLst>
            </a:pPr>
            <a:r>
              <a:rPr lang="en-GB" sz="2400" b="1" strike="noStrike" spc="-1">
                <a:solidFill>
                  <a:srgbClr val="000000"/>
                </a:solidFill>
                <a:latin typeface="Arial"/>
                <a:ea typeface="Times New Roman"/>
              </a:rPr>
              <a:t>Early warning </a:t>
            </a:r>
            <a:r>
              <a:rPr lang="en-GB" sz="2400" b="0" strike="noStrike" spc="-1">
                <a:solidFill>
                  <a:srgbClr val="000000"/>
                </a:solidFill>
                <a:latin typeface="Arial"/>
                <a:ea typeface="Times New Roman"/>
              </a:rPr>
              <a:t>The online version of this workshop works best if it is carried out by three people working together, with the following materials and apparatus:</a:t>
            </a:r>
            <a:endParaRPr lang="en-GB" sz="2400" b="0" strike="noStrike" spc="-1">
              <a:latin typeface="Arial"/>
            </a:endParaRPr>
          </a:p>
          <a:p>
            <a:pPr marL="615960" indent="-342720">
              <a:lnSpc>
                <a:spcPct val="100000"/>
              </a:lnSpc>
              <a:spcBef>
                <a:spcPts val="601"/>
              </a:spcBef>
              <a:buClr>
                <a:srgbClr val="000000"/>
              </a:buClr>
              <a:buFont typeface="Arial"/>
              <a:buChar char="•"/>
              <a:tabLst>
                <a:tab pos="2068560" algn="l"/>
              </a:tabLst>
            </a:pPr>
            <a:r>
              <a:rPr lang="en-GB" sz="2100" b="0" strike="noStrike" spc="-1">
                <a:solidFill>
                  <a:srgbClr val="000000"/>
                </a:solidFill>
                <a:latin typeface="Arial"/>
                <a:ea typeface="Times New Roman"/>
              </a:rPr>
              <a:t>pieces around 3-5 cm across of: porous sandstone (the grainy rock); granite (the speckled rock) and gneiss (the striped rock)</a:t>
            </a:r>
            <a:endParaRPr lang="en-GB" sz="2100" b="0" strike="noStrike" spc="-1">
              <a:latin typeface="Arial"/>
            </a:endParaRPr>
          </a:p>
          <a:p>
            <a:pPr marL="615960" indent="-342720">
              <a:lnSpc>
                <a:spcPct val="100000"/>
              </a:lnSpc>
              <a:spcBef>
                <a:spcPts val="601"/>
              </a:spcBef>
              <a:buClr>
                <a:srgbClr val="000000"/>
              </a:buClr>
              <a:buFont typeface="Arial"/>
              <a:buChar char="•"/>
              <a:tabLst>
                <a:tab pos="2068560" algn="l"/>
              </a:tabLst>
            </a:pPr>
            <a:r>
              <a:rPr lang="en-GB" sz="2100" b="0" strike="noStrike" spc="-1">
                <a:solidFill>
                  <a:srgbClr val="000000"/>
                </a:solidFill>
                <a:latin typeface="Arial"/>
                <a:ea typeface="Times New Roman"/>
              </a:rPr>
              <a:t>a hand lens or magnifier</a:t>
            </a:r>
            <a:endParaRPr lang="en-GB" sz="2100" b="0" strike="noStrike" spc="-1">
              <a:latin typeface="Arial"/>
            </a:endParaRPr>
          </a:p>
          <a:p>
            <a:pPr marL="615960" indent="-342720">
              <a:lnSpc>
                <a:spcPct val="100000"/>
              </a:lnSpc>
              <a:spcBef>
                <a:spcPts val="601"/>
              </a:spcBef>
              <a:buClr>
                <a:srgbClr val="000000"/>
              </a:buClr>
              <a:buFont typeface="Arial"/>
              <a:buChar char="•"/>
              <a:tabLst>
                <a:tab pos="2068560" algn="l"/>
              </a:tabLst>
            </a:pPr>
            <a:r>
              <a:rPr lang="en-GB" sz="2100" b="0" strike="noStrike" spc="-1">
                <a:solidFill>
                  <a:srgbClr val="000000"/>
                </a:solidFill>
                <a:latin typeface="Arial"/>
                <a:ea typeface="Times New Roman"/>
              </a:rPr>
              <a:t>glass(es) or beaker(s) big enough for the rock specimens, half full of water</a:t>
            </a:r>
            <a:endParaRPr lang="en-GB" sz="2100" b="0" strike="noStrike" spc="-1">
              <a:latin typeface="Arial"/>
            </a:endParaRPr>
          </a:p>
          <a:p>
            <a:pPr marL="615960" indent="-342720">
              <a:lnSpc>
                <a:spcPct val="100000"/>
              </a:lnSpc>
              <a:spcBef>
                <a:spcPts val="601"/>
              </a:spcBef>
              <a:buClr>
                <a:srgbClr val="000000"/>
              </a:buClr>
              <a:buFont typeface="Arial"/>
              <a:buChar char="•"/>
              <a:tabLst>
                <a:tab pos="2068560" algn="l"/>
              </a:tabLst>
            </a:pPr>
            <a:r>
              <a:rPr lang="en-GB" sz="2100" b="0" strike="noStrike" spc="-1">
                <a:solidFill>
                  <a:srgbClr val="000000"/>
                </a:solidFill>
                <a:latin typeface="Arial"/>
                <a:ea typeface="Times New Roman"/>
              </a:rPr>
              <a:t>a cloth/paper towel to dry the rocks</a:t>
            </a:r>
            <a:endParaRPr lang="en-GB" sz="2100" b="0" strike="noStrike" spc="-1">
              <a:latin typeface="Arial"/>
            </a:endParaRPr>
          </a:p>
          <a:p>
            <a:pPr marL="615960" indent="-342720">
              <a:lnSpc>
                <a:spcPct val="100000"/>
              </a:lnSpc>
              <a:spcBef>
                <a:spcPts val="601"/>
              </a:spcBef>
              <a:buClr>
                <a:srgbClr val="000000"/>
              </a:buClr>
              <a:buFont typeface="Arial"/>
              <a:buChar char="•"/>
              <a:tabLst>
                <a:tab pos="2068560" algn="l"/>
              </a:tabLst>
            </a:pPr>
            <a:r>
              <a:rPr lang="en-GB" sz="2100" b="0" strike="noStrike" spc="-1">
                <a:solidFill>
                  <a:srgbClr val="000000"/>
                </a:solidFill>
                <a:latin typeface="Arial"/>
                <a:ea typeface="Times New Roman"/>
              </a:rPr>
              <a:t>a teaspoon</a:t>
            </a:r>
            <a:endParaRPr lang="en-GB" sz="2100" b="0" strike="noStrike" spc="-1">
              <a:latin typeface="Arial"/>
            </a:endParaRPr>
          </a:p>
          <a:p>
            <a:pPr marL="615960" indent="-342720">
              <a:lnSpc>
                <a:spcPct val="100000"/>
              </a:lnSpc>
              <a:spcBef>
                <a:spcPts val="601"/>
              </a:spcBef>
              <a:buClr>
                <a:srgbClr val="000000"/>
              </a:buClr>
              <a:buFont typeface="Arial"/>
              <a:buChar char="•"/>
              <a:tabLst>
                <a:tab pos="2068560" algn="l"/>
              </a:tabLst>
            </a:pPr>
            <a:r>
              <a:rPr lang="en-GB" sz="2100" b="0" strike="noStrike" spc="-1">
                <a:solidFill>
                  <a:srgbClr val="000000"/>
                </a:solidFill>
                <a:latin typeface="Arial"/>
                <a:ea typeface="Times New Roman"/>
              </a:rPr>
              <a:t>the printed off sorting cards or paper/sticky notes and a pen/pencil</a:t>
            </a:r>
            <a:endParaRPr lang="en-GB" sz="2100" b="0" strike="noStrike" spc="-1">
              <a:latin typeface="Arial"/>
            </a:endParaRPr>
          </a:p>
          <a:p>
            <a:pPr marL="272880">
              <a:lnSpc>
                <a:spcPct val="100000"/>
              </a:lnSpc>
              <a:spcBef>
                <a:spcPts val="601"/>
              </a:spcBef>
              <a:tabLst>
                <a:tab pos="2068560" algn="l"/>
              </a:tabLst>
            </a:pPr>
            <a:r>
              <a:rPr lang="en-GB" sz="2100" b="0" strike="noStrike" spc="-1">
                <a:solidFill>
                  <a:srgbClr val="000000"/>
                </a:solidFill>
                <a:latin typeface="Arial"/>
                <a:ea typeface="Times New Roman"/>
              </a:rPr>
              <a:t>Gather these things together and enjoy the workshop</a:t>
            </a:r>
            <a:endParaRPr lang="en-GB" sz="2100" b="0" strike="noStrike" spc="-1">
              <a:latin typeface="Arial"/>
            </a:endParaRPr>
          </a:p>
        </p:txBody>
      </p:sp>
      <p:sp>
        <p:nvSpPr>
          <p:cNvPr id="269" name="CustomShape 4"/>
          <p:cNvSpPr/>
          <p:nvPr/>
        </p:nvSpPr>
        <p:spPr>
          <a:xfrm>
            <a:off x="-83160" y="0"/>
            <a:ext cx="380520" cy="6857640"/>
          </a:xfrm>
          <a:prstGeom prst="rect">
            <a:avLst/>
          </a:prstGeom>
          <a:solidFill>
            <a:srgbClr val="FF6600"/>
          </a:solidFill>
          <a:ln w="9360">
            <a:solidFill>
              <a:srgbClr val="FF6600"/>
            </a:solidFill>
            <a:miter/>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advTm="11000"/>
    </mc:Choice>
    <mc:Fallback xmlns="" xmlns:p15="http://schemas.microsoft.com/office/powerpoint/2012/main">
      <p:transition spd="slow" advTm="11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CustomShape 1"/>
          <p:cNvSpPr/>
          <p:nvPr/>
        </p:nvSpPr>
        <p:spPr>
          <a:xfrm>
            <a:off x="304920" y="0"/>
            <a:ext cx="8838720" cy="6857640"/>
          </a:xfrm>
          <a:prstGeom prst="rect">
            <a:avLst/>
          </a:prstGeom>
          <a:solidFill>
            <a:srgbClr val="FFDEBD"/>
          </a:solidFill>
          <a:ln>
            <a:noFill/>
          </a:ln>
        </p:spPr>
        <p:style>
          <a:lnRef idx="2">
            <a:schemeClr val="accent1">
              <a:shade val="50000"/>
            </a:schemeClr>
          </a:lnRef>
          <a:fillRef idx="1">
            <a:schemeClr val="accent1"/>
          </a:fillRef>
          <a:effectRef idx="0">
            <a:schemeClr val="accent1"/>
          </a:effectRef>
          <a:fontRef idx="minor"/>
        </p:style>
      </p:sp>
      <p:sp>
        <p:nvSpPr>
          <p:cNvPr id="355" name="CustomShape 2"/>
          <p:cNvSpPr/>
          <p:nvPr/>
        </p:nvSpPr>
        <p:spPr>
          <a:xfrm>
            <a:off x="497160" y="1419840"/>
            <a:ext cx="8381520" cy="13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a:solidFill>
                  <a:srgbClr val="000000"/>
                </a:solidFill>
                <a:latin typeface="Arial"/>
              </a:rPr>
              <a:t>3.  Predicting properties</a:t>
            </a:r>
            <a:endParaRPr lang="en-GB" sz="2000" b="0" strike="noStrike" spc="-1">
              <a:latin typeface="Arial"/>
            </a:endParaRPr>
          </a:p>
          <a:p>
            <a:pPr>
              <a:lnSpc>
                <a:spcPct val="100000"/>
              </a:lnSpc>
            </a:pPr>
            <a:endParaRPr lang="en-GB" sz="2000" b="0" strike="noStrike" spc="-1">
              <a:latin typeface="Arial"/>
            </a:endParaRPr>
          </a:p>
          <a:p>
            <a:pPr>
              <a:lnSpc>
                <a:spcPct val="100000"/>
              </a:lnSpc>
            </a:pPr>
            <a:r>
              <a:rPr lang="en-GB" sz="2000" b="0" strike="noStrike" spc="-1">
                <a:solidFill>
                  <a:srgbClr val="000000"/>
                </a:solidFill>
                <a:latin typeface="Arial"/>
              </a:rPr>
              <a:t>If you have time – ask each group to find the mass of each of the dry rocks using an electronic balance, and record the masses</a:t>
            </a:r>
            <a:endParaRPr lang="en-GB" sz="2000" b="0" strike="noStrike" spc="-1">
              <a:latin typeface="Arial"/>
            </a:endParaRPr>
          </a:p>
        </p:txBody>
      </p:sp>
      <p:sp>
        <p:nvSpPr>
          <p:cNvPr id="356" name="CustomShape 3"/>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357" name="CustomShape 4"/>
          <p:cNvSpPr/>
          <p:nvPr/>
        </p:nvSpPr>
        <p:spPr>
          <a:xfrm>
            <a:off x="518040" y="0"/>
            <a:ext cx="27122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a:solidFill>
                  <a:srgbClr val="000000"/>
                </a:solidFill>
                <a:latin typeface="Arial"/>
              </a:rPr>
              <a:t>Optional extra</a:t>
            </a:r>
            <a:endParaRPr lang="en-GB" sz="2000" b="0" strike="noStrike" spc="-1">
              <a:latin typeface="Arial"/>
            </a:endParaRPr>
          </a:p>
        </p:txBody>
      </p:sp>
      <p:pic>
        <p:nvPicPr>
          <p:cNvPr id="358" name="Picture 16" descr="A machine on the counter&#10;&#10;Description automatically generated"/>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p:blipFill>
        <p:spPr>
          <a:xfrm>
            <a:off x="4739760" y="3101400"/>
            <a:ext cx="3939120" cy="2954160"/>
          </a:xfrm>
          <a:prstGeom prst="rect">
            <a:avLst/>
          </a:prstGeom>
          <a:ln>
            <a:solidFill>
              <a:schemeClr val="tx1"/>
            </a:solidFill>
          </a:ln>
        </p:spPr>
      </p:pic>
      <p:pic>
        <p:nvPicPr>
          <p:cNvPr id="359" name="Picture 18" descr="A picture containing scale, device, indoor, sitting&#10;&#10;Description automatically generated"/>
          <p:cNvPicPr/>
          <p:nvPr/>
        </p:nvPicPr>
        <p:blipFill>
          <a:blip r:embed="rId5">
            <a:extLst>
              <a:ext uri="{BEBA8EAE-BF5A-486C-A8C5-ECC9F3942E4B}">
                <a14:imgProps xmlns:a14="http://schemas.microsoft.com/office/drawing/2010/main">
                  <a14:imgLayer r:embed="rId6">
                    <a14:imgEffect>
                      <a14:brightnessContrast bright="10000"/>
                    </a14:imgEffect>
                  </a14:imgLayer>
                </a14:imgProps>
              </a:ext>
            </a:extLst>
          </a:blip>
          <a:stretch/>
        </p:blipFill>
        <p:spPr>
          <a:xfrm>
            <a:off x="601920" y="3101400"/>
            <a:ext cx="3972240" cy="297900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advTm="19000"/>
    </mc:Choice>
    <mc:Fallback xmlns="" xmlns:p15="http://schemas.microsoft.com/office/powerpoint/2012/main">
      <p:transition spd="slow" advTm="19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CustomShape 1"/>
          <p:cNvSpPr/>
          <p:nvPr/>
        </p:nvSpPr>
        <p:spPr>
          <a:xfrm>
            <a:off x="497160" y="1396440"/>
            <a:ext cx="8272080" cy="222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76040" indent="-175680">
              <a:lnSpc>
                <a:spcPct val="100000"/>
              </a:lnSpc>
              <a:tabLst>
                <a:tab pos="0" algn="l"/>
              </a:tabLst>
            </a:pPr>
            <a:r>
              <a:rPr lang="en-GB" sz="2000" b="1" strike="noStrike" spc="-1">
                <a:solidFill>
                  <a:srgbClr val="000000"/>
                </a:solidFill>
                <a:latin typeface="Arial"/>
              </a:rPr>
              <a:t>3.  Predicting properties</a:t>
            </a:r>
            <a:endParaRPr lang="en-GB" sz="2000" b="0" strike="noStrike" spc="-1">
              <a:latin typeface="Arial"/>
            </a:endParaRPr>
          </a:p>
          <a:p>
            <a:pPr>
              <a:lnSpc>
                <a:spcPct val="100000"/>
              </a:lnSpc>
              <a:tabLst>
                <a:tab pos="0" algn="l"/>
              </a:tabLst>
            </a:pPr>
            <a:endParaRPr lang="en-GB" sz="2000" b="0" strike="noStrike" spc="-1">
              <a:latin typeface="Arial"/>
            </a:endParaRPr>
          </a:p>
          <a:p>
            <a:pPr>
              <a:lnSpc>
                <a:spcPct val="100000"/>
              </a:lnSpc>
              <a:tabLst>
                <a:tab pos="0" algn="l"/>
              </a:tabLst>
            </a:pPr>
            <a:r>
              <a:rPr lang="en-GB" sz="2000" b="0" strike="noStrike" spc="-1">
                <a:solidFill>
                  <a:srgbClr val="000000"/>
                </a:solidFill>
                <a:latin typeface="Arial"/>
              </a:rPr>
              <a:t>Now each group should put the samples, at the same time, into a clear plastic container of water and watch carefully to see what happens. Then they should take them out again after about 30 seconds and dry them with towels (paper or cloth).</a:t>
            </a:r>
            <a:endParaRPr lang="en-GB" sz="2000" b="0" strike="noStrike" spc="-1">
              <a:latin typeface="Arial"/>
            </a:endParaRPr>
          </a:p>
          <a:p>
            <a:pPr>
              <a:lnSpc>
                <a:spcPct val="100000"/>
              </a:lnSpc>
              <a:tabLst>
                <a:tab pos="0" algn="l"/>
              </a:tabLst>
            </a:pPr>
            <a:endParaRPr lang="en-GB" sz="2000" b="0" strike="noStrike" spc="-1">
              <a:latin typeface="Arial"/>
            </a:endParaRPr>
          </a:p>
        </p:txBody>
      </p:sp>
      <p:sp>
        <p:nvSpPr>
          <p:cNvPr id="361"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34000"/>
    </mc:Choice>
    <mc:Fallback xmlns="" xmlns:p15="http://schemas.microsoft.com/office/powerpoint/2012/main">
      <p:transition spd="slow" advTm="34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CustomShape 1"/>
          <p:cNvSpPr/>
          <p:nvPr/>
        </p:nvSpPr>
        <p:spPr>
          <a:xfrm>
            <a:off x="304920" y="0"/>
            <a:ext cx="8838720" cy="6857640"/>
          </a:xfrm>
          <a:prstGeom prst="rect">
            <a:avLst/>
          </a:prstGeom>
          <a:solidFill>
            <a:srgbClr val="FFDEBD"/>
          </a:solidFill>
          <a:ln>
            <a:noFill/>
          </a:ln>
        </p:spPr>
        <p:style>
          <a:lnRef idx="2">
            <a:schemeClr val="accent1">
              <a:shade val="50000"/>
            </a:schemeClr>
          </a:lnRef>
          <a:fillRef idx="1">
            <a:schemeClr val="accent1"/>
          </a:fillRef>
          <a:effectRef idx="0">
            <a:schemeClr val="accent1"/>
          </a:effectRef>
          <a:fontRef idx="minor"/>
        </p:style>
      </p:sp>
      <p:sp>
        <p:nvSpPr>
          <p:cNvPr id="363" name="CustomShape 2"/>
          <p:cNvSpPr/>
          <p:nvPr/>
        </p:nvSpPr>
        <p:spPr>
          <a:xfrm>
            <a:off x="497160" y="1419840"/>
            <a:ext cx="8381520" cy="193753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dirty="0">
                <a:solidFill>
                  <a:srgbClr val="000000"/>
                </a:solidFill>
                <a:latin typeface="Arial"/>
              </a:rPr>
              <a:t>3.  Predicting properties</a:t>
            </a:r>
            <a:endParaRPr lang="en-GB" sz="2000" b="0" strike="noStrike" spc="-1" dirty="0">
              <a:latin typeface="Arial"/>
            </a:endParaRPr>
          </a:p>
          <a:p>
            <a:pPr>
              <a:lnSpc>
                <a:spcPct val="100000"/>
              </a:lnSpc>
            </a:pPr>
            <a:endParaRPr lang="en-GB" sz="2000" b="0" strike="noStrike" spc="-1" dirty="0">
              <a:latin typeface="Arial"/>
            </a:endParaRPr>
          </a:p>
          <a:p>
            <a:pPr>
              <a:lnSpc>
                <a:spcPct val="100000"/>
              </a:lnSpc>
            </a:pPr>
            <a:r>
              <a:rPr lang="en-GB" sz="2000" b="0" strike="noStrike" spc="-1" dirty="0">
                <a:solidFill>
                  <a:srgbClr val="000000"/>
                </a:solidFill>
                <a:latin typeface="Arial"/>
              </a:rPr>
              <a:t>If you have time – ask each group to find the mass of each of the wet rocks using an electronic balance, and record the masses</a:t>
            </a:r>
            <a:endParaRPr lang="en-GB" sz="2000" b="0" strike="noStrike" spc="-1" dirty="0">
              <a:latin typeface="Arial"/>
            </a:endParaRPr>
          </a:p>
          <a:p>
            <a:pPr>
              <a:lnSpc>
                <a:spcPct val="100000"/>
              </a:lnSpc>
            </a:pPr>
            <a:r>
              <a:rPr lang="en-GB" sz="2000" b="0" strike="noStrike" spc="-1" dirty="0">
                <a:solidFill>
                  <a:srgbClr val="000000"/>
                </a:solidFill>
                <a:latin typeface="Arial"/>
              </a:rPr>
              <a:t>For the rocks shown in the photos:</a:t>
            </a:r>
            <a:endParaRPr lang="en-GB" sz="2000" b="0" strike="noStrike" spc="-1" dirty="0">
              <a:latin typeface="Arial"/>
            </a:endParaRPr>
          </a:p>
          <a:p>
            <a:pPr>
              <a:lnSpc>
                <a:spcPct val="100000"/>
              </a:lnSpc>
            </a:pPr>
            <a:endParaRPr lang="en-GB" sz="2000" b="0" strike="noStrike" spc="-1" dirty="0">
              <a:latin typeface="Arial"/>
            </a:endParaRPr>
          </a:p>
        </p:txBody>
      </p:sp>
      <p:sp>
        <p:nvSpPr>
          <p:cNvPr id="364" name="CustomShape 3"/>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graphicFrame>
        <p:nvGraphicFramePr>
          <p:cNvPr id="365" name="Table 4"/>
          <p:cNvGraphicFramePr/>
          <p:nvPr>
            <p:extLst>
              <p:ext uri="{D42A27DB-BD31-4B8C-83A1-F6EECF244321}">
                <p14:modId xmlns:p14="http://schemas.microsoft.com/office/powerpoint/2010/main" val="601610219"/>
              </p:ext>
            </p:extLst>
          </p:nvPr>
        </p:nvGraphicFramePr>
        <p:xfrm>
          <a:off x="609480" y="3155622"/>
          <a:ext cx="8082720" cy="1656000"/>
        </p:xfrm>
        <a:graphic>
          <a:graphicData uri="http://schemas.openxmlformats.org/drawingml/2006/table">
            <a:tbl>
              <a:tblPr/>
              <a:tblGrid>
                <a:gridCol w="1693800">
                  <a:extLst>
                    <a:ext uri="{9D8B030D-6E8A-4147-A177-3AD203B41FA5}">
                      <a16:colId xmlns:a16="http://schemas.microsoft.com/office/drawing/2014/main" val="20000"/>
                    </a:ext>
                  </a:extLst>
                </a:gridCol>
                <a:gridCol w="1596960">
                  <a:extLst>
                    <a:ext uri="{9D8B030D-6E8A-4147-A177-3AD203B41FA5}">
                      <a16:colId xmlns:a16="http://schemas.microsoft.com/office/drawing/2014/main" val="20001"/>
                    </a:ext>
                  </a:extLst>
                </a:gridCol>
                <a:gridCol w="1596960">
                  <a:extLst>
                    <a:ext uri="{9D8B030D-6E8A-4147-A177-3AD203B41FA5}">
                      <a16:colId xmlns:a16="http://schemas.microsoft.com/office/drawing/2014/main" val="20002"/>
                    </a:ext>
                  </a:extLst>
                </a:gridCol>
                <a:gridCol w="1596960">
                  <a:extLst>
                    <a:ext uri="{9D8B030D-6E8A-4147-A177-3AD203B41FA5}">
                      <a16:colId xmlns:a16="http://schemas.microsoft.com/office/drawing/2014/main" val="20003"/>
                    </a:ext>
                  </a:extLst>
                </a:gridCol>
                <a:gridCol w="1598040">
                  <a:extLst>
                    <a:ext uri="{9D8B030D-6E8A-4147-A177-3AD203B41FA5}">
                      <a16:colId xmlns:a16="http://schemas.microsoft.com/office/drawing/2014/main" val="20004"/>
                    </a:ext>
                  </a:extLst>
                </a:gridCol>
              </a:tblGrid>
              <a:tr h="370800">
                <a:tc>
                  <a:txBody>
                    <a:bodyPr/>
                    <a:lstStyle/>
                    <a:p>
                      <a:pPr algn="ctr">
                        <a:lnSpc>
                          <a:spcPct val="100000"/>
                        </a:lnSpc>
                      </a:pPr>
                      <a:r>
                        <a:rPr lang="en-GB" sz="1800" b="1" strike="noStrike" spc="-1" dirty="0">
                          <a:solidFill>
                            <a:srgbClr val="000000"/>
                          </a:solidFill>
                          <a:latin typeface="Arial"/>
                        </a:rPr>
                        <a:t>Rock type</a:t>
                      </a:r>
                      <a:endParaRPr lang="en-GB" sz="1800" b="0" strike="noStrike" spc="-1" dirty="0">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800" b="1" strike="noStrike" spc="-1" dirty="0">
                          <a:solidFill>
                            <a:srgbClr val="000000"/>
                          </a:solidFill>
                          <a:latin typeface="Arial"/>
                        </a:rPr>
                        <a:t>Mass before putting in water, g</a:t>
                      </a:r>
                      <a:endParaRPr lang="en-GB" sz="1800" b="0" strike="noStrike" spc="-1" dirty="0">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tabLst>
                          <a:tab pos="0" algn="l"/>
                        </a:tabLst>
                      </a:pPr>
                      <a:r>
                        <a:rPr lang="en-GB" sz="1800" b="1" strike="noStrike" spc="-1" dirty="0">
                          <a:solidFill>
                            <a:srgbClr val="000000"/>
                          </a:solidFill>
                          <a:latin typeface="Arial"/>
                        </a:rPr>
                        <a:t>Mass after putting in water, g</a:t>
                      </a:r>
                      <a:endParaRPr lang="en-GB" sz="1800" b="0" strike="noStrike" spc="-1" dirty="0">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tabLst>
                          <a:tab pos="0" algn="l"/>
                        </a:tabLst>
                      </a:pPr>
                      <a:r>
                        <a:rPr lang="en-GB" sz="1800" b="1" strike="noStrike" spc="-1">
                          <a:solidFill>
                            <a:srgbClr val="000000"/>
                          </a:solidFill>
                          <a:latin typeface="Arial"/>
                        </a:rPr>
                        <a:t>Difference, g</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800" b="1" strike="noStrike" spc="-1">
                          <a:solidFill>
                            <a:srgbClr val="000000"/>
                          </a:solidFill>
                          <a:latin typeface="Arial"/>
                        </a:rPr>
                        <a:t>% change</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0"/>
                  </a:ext>
                </a:extLst>
              </a:tr>
              <a:tr h="370800">
                <a:tc>
                  <a:txBody>
                    <a:bodyPr/>
                    <a:lstStyle/>
                    <a:p>
                      <a:pPr>
                        <a:lnSpc>
                          <a:spcPct val="100000"/>
                        </a:lnSpc>
                      </a:pPr>
                      <a:r>
                        <a:rPr lang="en-GB" sz="1800" b="0" strike="noStrike" spc="-1">
                          <a:solidFill>
                            <a:srgbClr val="000000"/>
                          </a:solidFill>
                          <a:latin typeface="Arial"/>
                        </a:rPr>
                        <a:t>Speckled rock</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800" b="0" strike="noStrike" spc="-1">
                          <a:solidFill>
                            <a:srgbClr val="000000"/>
                          </a:solidFill>
                          <a:latin typeface="Arial"/>
                        </a:rPr>
                        <a:t>72.01</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800" b="0" strike="noStrike" spc="-1" dirty="0">
                          <a:solidFill>
                            <a:srgbClr val="000000"/>
                          </a:solidFill>
                          <a:latin typeface="Arial"/>
                        </a:rPr>
                        <a:t>72.06</a:t>
                      </a:r>
                      <a:endParaRPr lang="en-GB" sz="1800" b="0" strike="noStrike" spc="-1" dirty="0">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800" b="0" strike="noStrike" spc="-1" dirty="0">
                          <a:solidFill>
                            <a:srgbClr val="000000"/>
                          </a:solidFill>
                          <a:latin typeface="Arial"/>
                        </a:rPr>
                        <a:t>0.06</a:t>
                      </a:r>
                      <a:endParaRPr lang="en-GB" sz="1800" b="0" strike="noStrike" spc="-1" dirty="0">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800" b="0" strike="noStrike" spc="-1">
                          <a:solidFill>
                            <a:srgbClr val="000000"/>
                          </a:solidFill>
                          <a:latin typeface="Arial"/>
                        </a:rPr>
                        <a:t>0.08</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r h="370800">
                <a:tc>
                  <a:txBody>
                    <a:bodyPr/>
                    <a:lstStyle/>
                    <a:p>
                      <a:pPr>
                        <a:lnSpc>
                          <a:spcPct val="100000"/>
                        </a:lnSpc>
                      </a:pPr>
                      <a:r>
                        <a:rPr lang="en-GB" sz="1800" b="0" strike="noStrike" spc="-1">
                          <a:solidFill>
                            <a:srgbClr val="000000"/>
                          </a:solidFill>
                          <a:latin typeface="Arial"/>
                        </a:rPr>
                        <a:t>Grainy rock</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800" b="0" strike="noStrike" spc="-1">
                          <a:solidFill>
                            <a:srgbClr val="000000"/>
                          </a:solidFill>
                          <a:latin typeface="Arial"/>
                        </a:rPr>
                        <a:t>58.31</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tabLst>
                          <a:tab pos="0" algn="l"/>
                        </a:tabLst>
                      </a:pPr>
                      <a:r>
                        <a:rPr lang="en-GB" sz="1800" b="0" strike="noStrike" spc="-1">
                          <a:solidFill>
                            <a:srgbClr val="000000"/>
                          </a:solidFill>
                          <a:latin typeface="Arial"/>
                        </a:rPr>
                        <a:t>64.28</a:t>
                      </a:r>
                      <a:endParaRPr lang="en-GB"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tabLst>
                          <a:tab pos="0" algn="l"/>
                        </a:tabLst>
                      </a:pPr>
                      <a:r>
                        <a:rPr lang="en-GB" sz="1800" b="0" strike="noStrike" spc="-1" dirty="0">
                          <a:solidFill>
                            <a:srgbClr val="000000"/>
                          </a:solidFill>
                          <a:latin typeface="Arial"/>
                        </a:rPr>
                        <a:t>5.97</a:t>
                      </a:r>
                      <a:endParaRPr lang="en-GB" sz="1800" b="0" strike="noStrike" spc="-1" dirty="0">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800" b="0" strike="noStrike" spc="-1" dirty="0">
                          <a:solidFill>
                            <a:srgbClr val="000000"/>
                          </a:solidFill>
                          <a:latin typeface="Arial"/>
                        </a:rPr>
                        <a:t>10.24</a:t>
                      </a:r>
                      <a:endParaRPr lang="en-GB" sz="1800" b="0" strike="noStrike" spc="-1" dirty="0">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2"/>
                  </a:ext>
                </a:extLst>
              </a:tr>
            </a:tbl>
          </a:graphicData>
        </a:graphic>
      </p:graphicFrame>
      <p:sp>
        <p:nvSpPr>
          <p:cNvPr id="366" name="CustomShape 5"/>
          <p:cNvSpPr/>
          <p:nvPr/>
        </p:nvSpPr>
        <p:spPr>
          <a:xfrm>
            <a:off x="518040" y="0"/>
            <a:ext cx="27122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a:solidFill>
                  <a:srgbClr val="000000"/>
                </a:solidFill>
                <a:latin typeface="Arial"/>
              </a:rPr>
              <a:t>Optional extra</a:t>
            </a:r>
            <a:endParaRPr lang="en-GB" sz="2000" b="0" strike="noStrike" spc="-1">
              <a:latin typeface="Arial"/>
            </a:endParaRPr>
          </a:p>
        </p:txBody>
      </p:sp>
      <p:pic>
        <p:nvPicPr>
          <p:cNvPr id="367" name="Picture 13" descr="A machine on the counter&#10;&#10;Description automatically generated"/>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p:blipFill>
        <p:spPr>
          <a:xfrm>
            <a:off x="630360" y="4940280"/>
            <a:ext cx="2453400" cy="1839960"/>
          </a:xfrm>
          <a:prstGeom prst="rect">
            <a:avLst/>
          </a:prstGeom>
          <a:ln>
            <a:solidFill>
              <a:schemeClr val="tx1"/>
            </a:solidFill>
          </a:ln>
        </p:spPr>
      </p:pic>
      <p:pic>
        <p:nvPicPr>
          <p:cNvPr id="368" name="Picture 15" descr="A machine on the counter&#10;&#10;Description automatically generated"/>
          <p:cNvPicPr/>
          <p:nvPr/>
        </p:nvPicPr>
        <p:blipFill>
          <a:blip r:embed="rId5">
            <a:extLst>
              <a:ext uri="{BEBA8EAE-BF5A-486C-A8C5-ECC9F3942E4B}">
                <a14:imgProps xmlns:a14="http://schemas.microsoft.com/office/drawing/2010/main">
                  <a14:imgLayer r:embed="rId6">
                    <a14:imgEffect>
                      <a14:brightnessContrast bright="10000"/>
                    </a14:imgEffect>
                  </a14:imgLayer>
                </a14:imgProps>
              </a:ext>
            </a:extLst>
          </a:blip>
          <a:stretch/>
        </p:blipFill>
        <p:spPr>
          <a:xfrm>
            <a:off x="3315600" y="4944960"/>
            <a:ext cx="2407680" cy="1805760"/>
          </a:xfrm>
          <a:prstGeom prst="rect">
            <a:avLst/>
          </a:prstGeom>
          <a:ln>
            <a:solidFill>
              <a:schemeClr val="tx1"/>
            </a:solidFill>
          </a:ln>
        </p:spPr>
      </p:pic>
      <p:sp>
        <p:nvSpPr>
          <p:cNvPr id="369" name="CustomShape 6"/>
          <p:cNvSpPr/>
          <p:nvPr/>
        </p:nvSpPr>
        <p:spPr>
          <a:xfrm>
            <a:off x="5834160" y="5087160"/>
            <a:ext cx="307764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Arial"/>
              </a:rPr>
              <a:t>Speckled rock porosity = 0%</a:t>
            </a:r>
            <a:endParaRPr lang="en-GB" sz="1800" b="0" strike="noStrike" spc="-1">
              <a:latin typeface="Arial"/>
            </a:endParaRPr>
          </a:p>
          <a:p>
            <a:pPr>
              <a:lnSpc>
                <a:spcPct val="100000"/>
              </a:lnSpc>
            </a:pPr>
            <a:r>
              <a:rPr lang="en-GB" sz="1800" b="0" strike="noStrike" spc="-1">
                <a:solidFill>
                  <a:srgbClr val="000000"/>
                </a:solidFill>
                <a:latin typeface="Arial"/>
              </a:rPr>
              <a:t>Grainy rock porosity = just over 10%</a:t>
            </a:r>
            <a:endParaRPr lang="en-GB"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9000"/>
    </mc:Choice>
    <mc:Fallback xmlns="" xmlns:p15="http://schemas.microsoft.com/office/powerpoint/2012/main">
      <p:transition spd="slow" advTm="9000"/>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CustomShape 1"/>
          <p:cNvSpPr/>
          <p:nvPr/>
        </p:nvSpPr>
        <p:spPr>
          <a:xfrm>
            <a:off x="497160" y="1367640"/>
            <a:ext cx="827208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76040" indent="-175680">
              <a:lnSpc>
                <a:spcPct val="100000"/>
              </a:lnSpc>
              <a:tabLst>
                <a:tab pos="0" algn="l"/>
              </a:tabLst>
            </a:pPr>
            <a:r>
              <a:rPr lang="en-GB" sz="2000" b="1" strike="noStrike" spc="-1">
                <a:solidFill>
                  <a:srgbClr val="000000"/>
                </a:solidFill>
                <a:latin typeface="Arial"/>
              </a:rPr>
              <a:t>3.  Predicting properties</a:t>
            </a:r>
            <a:endParaRPr lang="en-GB" sz="2000" b="0" strike="noStrike" spc="-1">
              <a:latin typeface="Arial"/>
            </a:endParaRPr>
          </a:p>
          <a:p>
            <a:pPr>
              <a:lnSpc>
                <a:spcPct val="100000"/>
              </a:lnSpc>
              <a:tabLst>
                <a:tab pos="0" algn="l"/>
              </a:tabLst>
            </a:pPr>
            <a:endParaRPr lang="en-GB" sz="2000" b="0" strike="noStrike" spc="-1">
              <a:latin typeface="Arial"/>
            </a:endParaRPr>
          </a:p>
          <a:p>
            <a:pPr>
              <a:lnSpc>
                <a:spcPct val="100000"/>
              </a:lnSpc>
              <a:tabLst>
                <a:tab pos="0" algn="l"/>
              </a:tabLst>
            </a:pPr>
            <a:endParaRPr lang="en-GB" sz="2000" b="0" strike="noStrike" spc="-1">
              <a:latin typeface="Arial"/>
            </a:endParaRPr>
          </a:p>
        </p:txBody>
      </p:sp>
      <p:sp>
        <p:nvSpPr>
          <p:cNvPr id="371" name="CustomShape 2"/>
          <p:cNvSpPr/>
          <p:nvPr/>
        </p:nvSpPr>
        <p:spPr>
          <a:xfrm>
            <a:off x="442800" y="1849680"/>
            <a:ext cx="8152920" cy="222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strike="noStrike" spc="-1" dirty="0">
                <a:solidFill>
                  <a:srgbClr val="000000"/>
                </a:solidFill>
                <a:latin typeface="Arial"/>
              </a:rPr>
              <a:t>The grainy rock has increased markedly in mass but the speckled hasn’t (very sensitive scales show that the speckled rock has increased slightly in mass because it is still damp).  </a:t>
            </a:r>
            <a:endParaRPr lang="en-GB" sz="2000" b="0" strike="noStrike" spc="-1" dirty="0">
              <a:latin typeface="Arial"/>
            </a:endParaRPr>
          </a:p>
          <a:p>
            <a:pPr>
              <a:lnSpc>
                <a:spcPct val="100000"/>
              </a:lnSpc>
            </a:pPr>
            <a:endParaRPr lang="en-GB" sz="2000" b="0" strike="noStrike" spc="-1" dirty="0">
              <a:latin typeface="Arial"/>
            </a:endParaRPr>
          </a:p>
          <a:p>
            <a:pPr>
              <a:lnSpc>
                <a:spcPct val="100000"/>
              </a:lnSpc>
            </a:pPr>
            <a:r>
              <a:rPr lang="en-GB" sz="2000" b="0" i="1" u="sng" strike="noStrike" spc="-1" dirty="0">
                <a:solidFill>
                  <a:srgbClr val="000000"/>
                </a:solidFill>
                <a:uFillTx/>
                <a:latin typeface="Arial"/>
              </a:rPr>
              <a:t>Possible answer</a:t>
            </a:r>
            <a:endParaRPr lang="en-GB" sz="2000" b="0" strike="noStrike" spc="-1" dirty="0">
              <a:latin typeface="Arial"/>
            </a:endParaRPr>
          </a:p>
          <a:p>
            <a:pPr>
              <a:lnSpc>
                <a:spcPct val="100000"/>
              </a:lnSpc>
            </a:pPr>
            <a:r>
              <a:rPr lang="en-GB" sz="2000" b="0" strike="noStrike" spc="-1" dirty="0">
                <a:solidFill>
                  <a:srgbClr val="000000"/>
                </a:solidFill>
                <a:latin typeface="Arial"/>
              </a:rPr>
              <a:t>The predictions were probably correct (apart from the small increase in mass of the speckled rock).</a:t>
            </a:r>
            <a:endParaRPr lang="en-GB" sz="2000" b="0" strike="noStrike" spc="-1" dirty="0">
              <a:latin typeface="Arial"/>
            </a:endParaRPr>
          </a:p>
        </p:txBody>
      </p:sp>
      <p:sp>
        <p:nvSpPr>
          <p:cNvPr id="372" name="CustomShape 3"/>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46000"/>
    </mc:Choice>
    <mc:Fallback xmlns="" xmlns:p15="http://schemas.microsoft.com/office/powerpoint/2012/main">
      <p:transition spd="slow" advTm="46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CustomShape 1"/>
          <p:cNvSpPr/>
          <p:nvPr/>
        </p:nvSpPr>
        <p:spPr>
          <a:xfrm>
            <a:off x="497160" y="1367640"/>
            <a:ext cx="8496360" cy="1614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a:solidFill>
                  <a:srgbClr val="000000"/>
                </a:solidFill>
                <a:latin typeface="Arial"/>
              </a:rPr>
              <a:t>3.  Predicting properties</a:t>
            </a:r>
            <a:endParaRPr lang="en-GB" sz="2000" b="0" strike="noStrike" spc="-1">
              <a:latin typeface="Arial"/>
            </a:endParaRPr>
          </a:p>
          <a:p>
            <a:pPr>
              <a:lnSpc>
                <a:spcPct val="100000"/>
              </a:lnSpc>
            </a:pPr>
            <a:endParaRPr lang="en-GB" sz="2000" b="0" strike="noStrike" spc="-1">
              <a:latin typeface="Arial"/>
            </a:endParaRPr>
          </a:p>
          <a:p>
            <a:pPr>
              <a:lnSpc>
                <a:spcPct val="100000"/>
              </a:lnSpc>
            </a:pPr>
            <a:r>
              <a:rPr lang="en-GB" sz="2000" b="0" strike="noStrike" spc="-1">
                <a:solidFill>
                  <a:srgbClr val="000000"/>
                </a:solidFill>
                <a:latin typeface="Arial"/>
              </a:rPr>
              <a:t>If you have observed the samples carefully, you should have seen a few bubbles on the surface of the speckled rock. But many more bubbles come from the grainy rock, and continue to bubble as the air is driven out. </a:t>
            </a:r>
            <a:endParaRPr lang="en-GB" sz="2000" b="0" strike="noStrike" spc="-1">
              <a:latin typeface="Arial"/>
            </a:endParaRPr>
          </a:p>
        </p:txBody>
      </p:sp>
      <p:sp>
        <p:nvSpPr>
          <p:cNvPr id="374" name="CustomShape 2"/>
          <p:cNvSpPr/>
          <p:nvPr/>
        </p:nvSpPr>
        <p:spPr>
          <a:xfrm>
            <a:off x="834120" y="5981760"/>
            <a:ext cx="366516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en-GB" sz="1600" b="0" strike="noStrike" spc="-1">
                <a:solidFill>
                  <a:srgbClr val="000000"/>
                </a:solidFill>
                <a:latin typeface="Arial"/>
              </a:rPr>
              <a:t>Grainy rock ‘bubbling’ </a:t>
            </a:r>
            <a:endParaRPr lang="en-GB" sz="1600" b="0" strike="noStrike" spc="-1">
              <a:latin typeface="Arial"/>
            </a:endParaRPr>
          </a:p>
          <a:p>
            <a:pPr algn="ctr">
              <a:lnSpc>
                <a:spcPct val="100000"/>
              </a:lnSpc>
            </a:pPr>
            <a:r>
              <a:rPr lang="en-GB" sz="1600" b="0" strike="noStrike" spc="-1">
                <a:solidFill>
                  <a:srgbClr val="000000"/>
                </a:solidFill>
                <a:latin typeface="Arial"/>
              </a:rPr>
              <a:t>in a plastic beaker </a:t>
            </a:r>
            <a:r>
              <a:rPr lang="en-GB" sz="1600" b="0" i="1" strike="noStrike" spc="-1">
                <a:solidFill>
                  <a:srgbClr val="000000"/>
                </a:solidFill>
                <a:latin typeface="Arial"/>
              </a:rPr>
              <a:t>(Peter Kennett)</a:t>
            </a:r>
            <a:endParaRPr lang="en-GB" sz="1600" b="0" strike="noStrike" spc="-1">
              <a:latin typeface="Arial"/>
            </a:endParaRPr>
          </a:p>
        </p:txBody>
      </p:sp>
      <p:sp>
        <p:nvSpPr>
          <p:cNvPr id="375" name="CustomShape 3"/>
          <p:cNvSpPr/>
          <p:nvPr/>
        </p:nvSpPr>
        <p:spPr>
          <a:xfrm>
            <a:off x="5072760" y="6017040"/>
            <a:ext cx="346608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en-GB" sz="1600" b="0" strike="noStrike" spc="-1">
                <a:solidFill>
                  <a:srgbClr val="000000"/>
                </a:solidFill>
                <a:latin typeface="Arial"/>
              </a:rPr>
              <a:t>Speckled rock not ‘bubbling’ in a plastic beaker </a:t>
            </a:r>
            <a:r>
              <a:rPr lang="en-GB" sz="1600" b="0" i="1" strike="noStrike" spc="-1">
                <a:solidFill>
                  <a:srgbClr val="000000"/>
                </a:solidFill>
                <a:latin typeface="Arial"/>
              </a:rPr>
              <a:t>(Peter Kennett)</a:t>
            </a:r>
            <a:endParaRPr lang="en-GB" sz="1600" b="0" strike="noStrike" spc="-1">
              <a:latin typeface="Arial"/>
            </a:endParaRPr>
          </a:p>
        </p:txBody>
      </p:sp>
      <p:pic>
        <p:nvPicPr>
          <p:cNvPr id="376" name="Picture 5" descr="Permeability_3"/>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p:blipFill>
        <p:spPr>
          <a:xfrm>
            <a:off x="1084680" y="3236400"/>
            <a:ext cx="3040200" cy="2670480"/>
          </a:xfrm>
          <a:prstGeom prst="rect">
            <a:avLst/>
          </a:prstGeom>
          <a:ln w="9360">
            <a:solidFill>
              <a:schemeClr val="tx1"/>
            </a:solidFill>
            <a:miter/>
          </a:ln>
        </p:spPr>
      </p:pic>
      <p:pic>
        <p:nvPicPr>
          <p:cNvPr id="377" name="Picture 6" descr="Permeability_4"/>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p:blipFill>
        <p:spPr>
          <a:xfrm>
            <a:off x="5308920" y="3248640"/>
            <a:ext cx="3179520" cy="2701440"/>
          </a:xfrm>
          <a:prstGeom prst="rect">
            <a:avLst/>
          </a:prstGeom>
          <a:ln w="9360">
            <a:solidFill>
              <a:schemeClr val="tx1"/>
            </a:solidFill>
            <a:miter/>
          </a:ln>
        </p:spPr>
      </p:pic>
      <p:sp>
        <p:nvSpPr>
          <p:cNvPr id="378" name="CustomShape 4"/>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33000"/>
    </mc:Choice>
    <mc:Fallback xmlns="" xmlns:p15="http://schemas.microsoft.com/office/powerpoint/2012/main">
      <p:transition spd="slow" advTm="33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CustomShape 1"/>
          <p:cNvSpPr/>
          <p:nvPr/>
        </p:nvSpPr>
        <p:spPr>
          <a:xfrm>
            <a:off x="497003" y="1374120"/>
            <a:ext cx="8286480" cy="374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dirty="0">
                <a:solidFill>
                  <a:srgbClr val="000000"/>
                </a:solidFill>
                <a:latin typeface="Arial"/>
              </a:rPr>
              <a:t>3.  Predicting properties</a:t>
            </a:r>
            <a:endParaRPr lang="en-GB" sz="2000" b="0" strike="noStrike" spc="-1" dirty="0">
              <a:latin typeface="Arial"/>
            </a:endParaRPr>
          </a:p>
          <a:p>
            <a:pPr>
              <a:lnSpc>
                <a:spcPct val="100000"/>
              </a:lnSpc>
            </a:pPr>
            <a:endParaRPr lang="en-GB" sz="2000" b="0" strike="noStrike" spc="-1" dirty="0">
              <a:latin typeface="Arial"/>
            </a:endParaRPr>
          </a:p>
          <a:p>
            <a:pPr algn="just">
              <a:lnSpc>
                <a:spcPct val="100000"/>
              </a:lnSpc>
            </a:pPr>
            <a:r>
              <a:rPr lang="en-GB" sz="2000" b="0" strike="noStrike" spc="-1" dirty="0">
                <a:solidFill>
                  <a:srgbClr val="000000"/>
                </a:solidFill>
                <a:latin typeface="Arial"/>
              </a:rPr>
              <a:t>It is useful to have a discussion on how the air is driven out. Do most of the bubbles come from the bottom or the top? Does most of the water go in at the bottom or the top? Are the pores (gaps between the grains) likely to be interconnected? </a:t>
            </a:r>
            <a:endParaRPr lang="en-GB" sz="2000" b="0" strike="noStrike" spc="-1" dirty="0">
              <a:latin typeface="Arial"/>
            </a:endParaRPr>
          </a:p>
          <a:p>
            <a:pPr algn="just">
              <a:lnSpc>
                <a:spcPct val="100000"/>
              </a:lnSpc>
            </a:pPr>
            <a:endParaRPr lang="en-GB" sz="2000" b="0" strike="noStrike" spc="-1" dirty="0">
              <a:latin typeface="Arial"/>
            </a:endParaRPr>
          </a:p>
          <a:p>
            <a:pPr algn="just">
              <a:lnSpc>
                <a:spcPct val="100000"/>
              </a:lnSpc>
            </a:pPr>
            <a:r>
              <a:rPr lang="en-GB" sz="2000" b="0" strike="noStrike" spc="-1" dirty="0">
                <a:solidFill>
                  <a:srgbClr val="000000"/>
                </a:solidFill>
                <a:latin typeface="Arial"/>
              </a:rPr>
              <a:t>The air rises from the top, as it has a lower density than water, this allows atmospheric pressure to push water into the bottom to replace it, showing that the pore spaces must be interconnected and the rock is permeable (permeability is the flow of fluid through a material). So, the bubbles come from the top as water is pushed into the bottom.</a:t>
            </a:r>
            <a:endParaRPr lang="en-GB" sz="2000" b="0" strike="noStrike" spc="-1" dirty="0">
              <a:latin typeface="Arial"/>
            </a:endParaRPr>
          </a:p>
        </p:txBody>
      </p:sp>
      <p:sp>
        <p:nvSpPr>
          <p:cNvPr id="380"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69000"/>
    </mc:Choice>
    <mc:Fallback xmlns="" xmlns:p15="http://schemas.microsoft.com/office/powerpoint/2012/main">
      <p:transition spd="slow" advTm="69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CustomShape 1"/>
          <p:cNvSpPr/>
          <p:nvPr/>
        </p:nvSpPr>
        <p:spPr>
          <a:xfrm>
            <a:off x="492526" y="1374120"/>
            <a:ext cx="8286480" cy="435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dirty="0">
                <a:solidFill>
                  <a:srgbClr val="000000"/>
                </a:solidFill>
                <a:latin typeface="Arial"/>
              </a:rPr>
              <a:t>3.  Predicting properties</a:t>
            </a:r>
            <a:endParaRPr lang="en-GB" sz="2000" b="0" strike="noStrike" spc="-1" dirty="0">
              <a:latin typeface="Arial"/>
            </a:endParaRPr>
          </a:p>
          <a:p>
            <a:pPr>
              <a:lnSpc>
                <a:spcPct val="100000"/>
              </a:lnSpc>
            </a:pPr>
            <a:endParaRPr lang="en-GB" sz="2000" b="0" strike="noStrike" spc="-1" dirty="0">
              <a:latin typeface="Arial"/>
            </a:endParaRPr>
          </a:p>
          <a:p>
            <a:pPr algn="just">
              <a:lnSpc>
                <a:spcPct val="100000"/>
              </a:lnSpc>
            </a:pPr>
            <a:r>
              <a:rPr lang="en-GB" sz="2000" b="0" i="1" strike="noStrike" spc="-1" dirty="0">
                <a:solidFill>
                  <a:srgbClr val="000000"/>
                </a:solidFill>
                <a:latin typeface="Arial"/>
              </a:rPr>
              <a:t>Note:  The rate of flow of a fluid (liquid or gas) through a material is its permeability.  This depends on the porosity – which is the percentage of pore space in the material. </a:t>
            </a:r>
            <a:endParaRPr lang="en-GB" sz="2000" b="0" strike="noStrike" spc="-1" dirty="0">
              <a:latin typeface="Arial"/>
            </a:endParaRPr>
          </a:p>
          <a:p>
            <a:pPr algn="just">
              <a:lnSpc>
                <a:spcPct val="100000"/>
              </a:lnSpc>
            </a:pPr>
            <a:endParaRPr lang="en-GB" sz="2000" b="0" strike="noStrike" spc="-1" dirty="0">
              <a:latin typeface="Arial"/>
            </a:endParaRPr>
          </a:p>
          <a:p>
            <a:pPr>
              <a:lnSpc>
                <a:spcPct val="100000"/>
              </a:lnSpc>
            </a:pPr>
            <a:r>
              <a:rPr lang="en-GB" sz="2000" b="0" i="1" strike="noStrike" spc="-1" dirty="0">
                <a:solidFill>
                  <a:srgbClr val="000000"/>
                </a:solidFill>
                <a:latin typeface="Arial"/>
              </a:rPr>
              <a:t>So permeability is a measure of fluid flow (e.g. 22 millilitres per second through a surface area of 1 centimetre squared) whilst porosity is a measure of the percentage pore space (e.g. 15% porosity)</a:t>
            </a:r>
            <a:endParaRPr lang="en-GB" sz="2000" b="0" strike="noStrike" spc="-1" dirty="0">
              <a:latin typeface="Arial"/>
            </a:endParaRPr>
          </a:p>
          <a:p>
            <a:pPr algn="just">
              <a:lnSpc>
                <a:spcPct val="100000"/>
              </a:lnSpc>
            </a:pPr>
            <a:endParaRPr lang="en-GB" sz="2000" b="0" strike="noStrike" spc="-1" dirty="0">
              <a:latin typeface="Arial"/>
            </a:endParaRPr>
          </a:p>
          <a:p>
            <a:pPr algn="just">
              <a:lnSpc>
                <a:spcPct val="100000"/>
              </a:lnSpc>
            </a:pPr>
            <a:r>
              <a:rPr lang="en-GB" sz="2000" b="0" i="1" strike="noStrike" spc="-1" dirty="0">
                <a:solidFill>
                  <a:srgbClr val="000000"/>
                </a:solidFill>
                <a:latin typeface="Arial"/>
              </a:rPr>
              <a:t>Rocks with a high percentage of porosity (lots of pore space), where the pores are interconnected and not too small for fluid to flow through, also have high permeability.  Low porosity gives low permeability.</a:t>
            </a:r>
            <a:endParaRPr lang="en-GB" sz="2000" b="0" strike="noStrike" spc="-1" dirty="0">
              <a:latin typeface="Arial"/>
            </a:endParaRPr>
          </a:p>
          <a:p>
            <a:pPr>
              <a:lnSpc>
                <a:spcPct val="100000"/>
              </a:lnSpc>
            </a:pPr>
            <a:endParaRPr lang="en-GB" sz="2000" b="0" strike="noStrike" spc="-1" dirty="0">
              <a:latin typeface="Arial"/>
            </a:endParaRPr>
          </a:p>
        </p:txBody>
      </p:sp>
      <p:sp>
        <p:nvSpPr>
          <p:cNvPr id="382"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31000"/>
    </mc:Choice>
    <mc:Fallback xmlns="" xmlns:p15="http://schemas.microsoft.com/office/powerpoint/2012/main">
      <p:transition spd="slow" advTm="31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CustomShape 1"/>
          <p:cNvSpPr/>
          <p:nvPr/>
        </p:nvSpPr>
        <p:spPr>
          <a:xfrm>
            <a:off x="521280" y="1495800"/>
            <a:ext cx="59432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799"/>
              </a:spcBef>
            </a:pPr>
            <a:r>
              <a:rPr lang="en-GB" sz="2000" b="1" strike="noStrike" spc="-1" dirty="0">
                <a:solidFill>
                  <a:srgbClr val="000000"/>
                </a:solidFill>
                <a:latin typeface="Arial"/>
              </a:rPr>
              <a:t>4.  Rocky modelling</a:t>
            </a:r>
            <a:endParaRPr lang="en-GB" sz="2000" b="0" strike="noStrike" spc="-1" dirty="0">
              <a:latin typeface="Arial"/>
            </a:endParaRPr>
          </a:p>
        </p:txBody>
      </p:sp>
      <p:sp>
        <p:nvSpPr>
          <p:cNvPr id="384"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385" name="CustomShape 3"/>
          <p:cNvSpPr/>
          <p:nvPr/>
        </p:nvSpPr>
        <p:spPr>
          <a:xfrm>
            <a:off x="272160" y="3286800"/>
            <a:ext cx="871128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dirty="0">
                <a:solidFill>
                  <a:srgbClr val="000000"/>
                </a:solidFill>
                <a:latin typeface="Arial"/>
              </a:rPr>
              <a:t>Go to: </a:t>
            </a:r>
            <a:r>
              <a:rPr lang="en-GB" sz="1800" b="0" u="sng" strike="noStrike" spc="-1" dirty="0">
                <a:solidFill>
                  <a:srgbClr val="009999"/>
                </a:solidFill>
                <a:uFillTx/>
                <a:latin typeface="Arial"/>
                <a:hlinkClick r:id="rId3"/>
              </a:rPr>
              <a:t>https://www.earthlearningidea.com/Video/V15_Spotrock4.html</a:t>
            </a:r>
            <a:r>
              <a:rPr lang="en-GB" sz="1800" b="0" strike="noStrike" spc="-1" dirty="0">
                <a:solidFill>
                  <a:srgbClr val="1155CC"/>
                </a:solidFill>
                <a:uFillTx/>
                <a:latin typeface="Arial"/>
              </a:rPr>
              <a:t> </a:t>
            </a:r>
            <a:r>
              <a:rPr lang="en-GB" sz="1800" b="0" strike="noStrike" spc="-1" dirty="0">
                <a:solidFill>
                  <a:srgbClr val="000000"/>
                </a:solidFill>
                <a:latin typeface="Arial"/>
              </a:rPr>
              <a:t>hyperlink</a:t>
            </a:r>
            <a:endParaRPr lang="en-GB"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59000"/>
    </mc:Choice>
    <mc:Fallback xmlns="" xmlns:p15="http://schemas.microsoft.com/office/powerpoint/2012/main">
      <p:transition spd="slow" advTm="59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CustomShape 1"/>
          <p:cNvSpPr/>
          <p:nvPr/>
        </p:nvSpPr>
        <p:spPr>
          <a:xfrm>
            <a:off x="521280" y="1495800"/>
            <a:ext cx="59432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799"/>
              </a:spcBef>
            </a:pPr>
            <a:r>
              <a:rPr lang="en-GB" sz="2000" b="1" strike="noStrike" spc="-1" dirty="0">
                <a:solidFill>
                  <a:srgbClr val="000000"/>
                </a:solidFill>
                <a:latin typeface="Arial"/>
              </a:rPr>
              <a:t>4.  Rocky modelling</a:t>
            </a:r>
            <a:endParaRPr lang="en-GB" sz="2000" b="0" strike="noStrike" spc="-1" dirty="0">
              <a:latin typeface="Arial"/>
            </a:endParaRPr>
          </a:p>
        </p:txBody>
      </p:sp>
      <p:sp>
        <p:nvSpPr>
          <p:cNvPr id="387" name="CustomShape 2"/>
          <p:cNvSpPr/>
          <p:nvPr/>
        </p:nvSpPr>
        <p:spPr>
          <a:xfrm>
            <a:off x="5314680" y="3949200"/>
            <a:ext cx="343656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en-GB" sz="1600" b="0" strike="noStrike" spc="-1" dirty="0">
                <a:solidFill>
                  <a:srgbClr val="000000"/>
                </a:solidFill>
                <a:latin typeface="Arial"/>
              </a:rPr>
              <a:t>Tessellation exercise with magnetic shapes </a:t>
            </a:r>
            <a:r>
              <a:rPr lang="en-GB" sz="1600" b="0" i="1" strike="noStrike" spc="-1" dirty="0">
                <a:solidFill>
                  <a:srgbClr val="000000"/>
                </a:solidFill>
                <a:latin typeface="Arial"/>
              </a:rPr>
              <a:t>(Peter Kennett)</a:t>
            </a:r>
            <a:endParaRPr lang="en-GB" sz="1600" b="0" strike="noStrike" spc="-1" dirty="0">
              <a:latin typeface="Arial"/>
            </a:endParaRPr>
          </a:p>
        </p:txBody>
      </p:sp>
      <p:sp>
        <p:nvSpPr>
          <p:cNvPr id="388" name="CustomShape 3"/>
          <p:cNvSpPr/>
          <p:nvPr/>
        </p:nvSpPr>
        <p:spPr>
          <a:xfrm>
            <a:off x="533520" y="2097720"/>
            <a:ext cx="4571640" cy="2936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799"/>
              </a:spcBef>
            </a:pPr>
            <a:r>
              <a:rPr lang="en-GB" sz="2000" b="0" strike="noStrike" spc="-1" dirty="0">
                <a:solidFill>
                  <a:srgbClr val="000000"/>
                </a:solidFill>
                <a:latin typeface="Arial"/>
              </a:rPr>
              <a:t>Make a 2D model of the grains in the grainy and the speckled rock in a tessellation exercise using sticky shapes stuck onto paper, magnetic shapes on a magnetic board or shapes on an interactive whiteboard.  </a:t>
            </a:r>
            <a:endParaRPr lang="en-GB" sz="2000" b="0" strike="noStrike" spc="-1" dirty="0">
              <a:latin typeface="Arial"/>
            </a:endParaRPr>
          </a:p>
          <a:p>
            <a:pPr>
              <a:lnSpc>
                <a:spcPct val="100000"/>
              </a:lnSpc>
              <a:spcBef>
                <a:spcPts val="799"/>
              </a:spcBef>
            </a:pPr>
            <a:r>
              <a:rPr lang="en-GB" sz="2000" b="0" strike="noStrike" spc="-1" dirty="0">
                <a:solidFill>
                  <a:srgbClr val="000000"/>
                </a:solidFill>
                <a:latin typeface="Arial"/>
              </a:rPr>
              <a:t>Use circular and square or rectangular shapes that don’t overlap to cover up as much space as possible.  </a:t>
            </a:r>
            <a:endParaRPr lang="en-GB" sz="2000" b="0" strike="noStrike" spc="-1" dirty="0">
              <a:latin typeface="Arial"/>
            </a:endParaRPr>
          </a:p>
        </p:txBody>
      </p:sp>
      <p:pic>
        <p:nvPicPr>
          <p:cNvPr id="389" name="Picture 8" descr="Tessellation"/>
          <p:cNvPicPr/>
          <p:nvPr/>
        </p:nvPicPr>
        <p:blipFill>
          <a:blip r:embed="rId3">
            <a:extLst>
              <a:ext uri="{BEBA8EAE-BF5A-486C-A8C5-ECC9F3942E4B}">
                <a14:imgProps xmlns:a14="http://schemas.microsoft.com/office/drawing/2010/main">
                  <a14:imgLayer r:embed="rId4">
                    <a14:imgEffect>
                      <a14:brightnessContrast bright="21000" contrast="-40000"/>
                    </a14:imgEffect>
                  </a14:imgLayer>
                </a14:imgProps>
              </a:ext>
            </a:extLst>
          </a:blip>
          <a:stretch/>
        </p:blipFill>
        <p:spPr>
          <a:xfrm>
            <a:off x="5457960" y="1992960"/>
            <a:ext cx="3209040" cy="1923480"/>
          </a:xfrm>
          <a:prstGeom prst="rect">
            <a:avLst/>
          </a:prstGeom>
          <a:ln w="9360">
            <a:solidFill>
              <a:srgbClr val="000000"/>
            </a:solidFill>
            <a:miter/>
          </a:ln>
        </p:spPr>
      </p:pic>
      <p:sp>
        <p:nvSpPr>
          <p:cNvPr id="390" name="CustomShape 4"/>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391" name="CustomShape 5"/>
          <p:cNvSpPr/>
          <p:nvPr/>
        </p:nvSpPr>
        <p:spPr>
          <a:xfrm>
            <a:off x="529560" y="5125320"/>
            <a:ext cx="439128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strike="noStrike" spc="-1">
                <a:solidFill>
                  <a:srgbClr val="000000"/>
                </a:solidFill>
                <a:latin typeface="Arial"/>
              </a:rPr>
              <a:t>It quickly becomes clear that the circular shapes leave gaps, whilst the rectangular shapes do not.</a:t>
            </a:r>
            <a:endParaRPr lang="en-GB" sz="2000" b="0" strike="noStrike" spc="-1">
              <a:latin typeface="Arial"/>
            </a:endParaRPr>
          </a:p>
        </p:txBody>
      </p:sp>
      <p:sp>
        <p:nvSpPr>
          <p:cNvPr id="392" name="CustomShape 6"/>
          <p:cNvSpPr/>
          <p:nvPr/>
        </p:nvSpPr>
        <p:spPr>
          <a:xfrm>
            <a:off x="5303160" y="6339600"/>
            <a:ext cx="343656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en-GB" sz="1600" b="0" strike="noStrike" spc="-1" dirty="0">
                <a:solidFill>
                  <a:srgbClr val="000000"/>
                </a:solidFill>
                <a:latin typeface="Arial"/>
              </a:rPr>
              <a:t>Tessellation exercise with </a:t>
            </a:r>
            <a:endParaRPr lang="en-GB" sz="1600" b="0" strike="noStrike" spc="-1" dirty="0">
              <a:latin typeface="Arial"/>
            </a:endParaRPr>
          </a:p>
          <a:p>
            <a:pPr algn="ctr">
              <a:lnSpc>
                <a:spcPct val="100000"/>
              </a:lnSpc>
            </a:pPr>
            <a:r>
              <a:rPr lang="en-GB" sz="1600" b="0" strike="noStrike" spc="-1" dirty="0">
                <a:solidFill>
                  <a:srgbClr val="000000"/>
                </a:solidFill>
                <a:latin typeface="Arial"/>
              </a:rPr>
              <a:t>sticky shapes </a:t>
            </a:r>
            <a:r>
              <a:rPr lang="en-GB" sz="1600" b="0" i="1" strike="noStrike" spc="-1" dirty="0">
                <a:solidFill>
                  <a:srgbClr val="000000"/>
                </a:solidFill>
                <a:latin typeface="Arial"/>
              </a:rPr>
              <a:t>(Chris King)</a:t>
            </a:r>
            <a:endParaRPr lang="en-GB" sz="1600" b="0" strike="noStrike" spc="-1" dirty="0">
              <a:latin typeface="Arial"/>
            </a:endParaRPr>
          </a:p>
        </p:txBody>
      </p:sp>
      <p:pic>
        <p:nvPicPr>
          <p:cNvPr id="393" name="Picture 7" descr="A close up of a logo&#10;&#10;Description automatically generated"/>
          <p:cNvPicPr/>
          <p:nvPr/>
        </p:nvPicPr>
        <p:blipFill>
          <a:blip r:embed="rId5">
            <a:extLst>
              <a:ext uri="{BEBA8EAE-BF5A-486C-A8C5-ECC9F3942E4B}">
                <a14:imgProps xmlns:a14="http://schemas.microsoft.com/office/drawing/2010/main">
                  <a14:imgLayer r:embed="rId6">
                    <a14:imgEffect>
                      <a14:brightnessContrast bright="10000"/>
                    </a14:imgEffect>
                  </a14:imgLayer>
                </a14:imgProps>
              </a:ext>
            </a:extLst>
          </a:blip>
          <a:srcRect l="7833" t="24888" r="4666" b="25554"/>
          <a:stretch/>
        </p:blipFill>
        <p:spPr>
          <a:xfrm>
            <a:off x="5128200" y="4678560"/>
            <a:ext cx="3794400" cy="161136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advTm="59000"/>
    </mc:Choice>
    <mc:Fallback xmlns="" xmlns:p15="http://schemas.microsoft.com/office/powerpoint/2012/main">
      <p:transition spd="slow" advTm="59000"/>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91">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393"/>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CustomShape 1"/>
          <p:cNvSpPr/>
          <p:nvPr/>
        </p:nvSpPr>
        <p:spPr>
          <a:xfrm>
            <a:off x="533520" y="1934280"/>
            <a:ext cx="828648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strike="noStrike" spc="-1">
                <a:solidFill>
                  <a:srgbClr val="000000"/>
                </a:solidFill>
                <a:latin typeface="Arial"/>
              </a:rPr>
              <a:t>Go from this 2D pattern into a 3D concept using an interlocking wooden model (or a Lego</a:t>
            </a:r>
            <a:r>
              <a:rPr lang="en-GB" sz="2000" b="0" strike="noStrike" spc="-1">
                <a:solidFill>
                  <a:srgbClr val="000000"/>
                </a:solidFill>
                <a:latin typeface="Symbol"/>
              </a:rPr>
              <a:t></a:t>
            </a:r>
            <a:r>
              <a:rPr lang="en-GB" sz="2000" b="0" strike="noStrike" spc="-1">
                <a:solidFill>
                  <a:srgbClr val="000000"/>
                </a:solidFill>
                <a:latin typeface="Arial"/>
              </a:rPr>
              <a:t> model) and marbles in a glass or jar. </a:t>
            </a:r>
            <a:endParaRPr lang="en-GB" sz="2000" b="0" strike="noStrike" spc="-1">
              <a:latin typeface="Arial"/>
            </a:endParaRPr>
          </a:p>
        </p:txBody>
      </p:sp>
      <p:sp>
        <p:nvSpPr>
          <p:cNvPr id="395" name="CustomShape 2"/>
          <p:cNvSpPr/>
          <p:nvPr/>
        </p:nvSpPr>
        <p:spPr>
          <a:xfrm>
            <a:off x="533520" y="1507680"/>
            <a:ext cx="59432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799"/>
              </a:spcBef>
            </a:pPr>
            <a:r>
              <a:rPr lang="en-GB" sz="2000" b="1" strike="noStrike" spc="-1" dirty="0">
                <a:solidFill>
                  <a:srgbClr val="000000"/>
                </a:solidFill>
                <a:latin typeface="Arial"/>
              </a:rPr>
              <a:t>4.  Rocky modelling</a:t>
            </a:r>
            <a:endParaRPr lang="en-GB" sz="2000" b="0" strike="noStrike" spc="-1" dirty="0">
              <a:latin typeface="Arial"/>
            </a:endParaRPr>
          </a:p>
        </p:txBody>
      </p:sp>
      <p:sp>
        <p:nvSpPr>
          <p:cNvPr id="396" name="CustomShape 3"/>
          <p:cNvSpPr/>
          <p:nvPr/>
        </p:nvSpPr>
        <p:spPr>
          <a:xfrm>
            <a:off x="-137520" y="4274280"/>
            <a:ext cx="343656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en-GB" sz="1600" b="0" strike="noStrike" spc="-1">
                <a:solidFill>
                  <a:srgbClr val="000000"/>
                </a:solidFill>
                <a:latin typeface="Arial"/>
              </a:rPr>
              <a:t>Container of marbles </a:t>
            </a:r>
            <a:endParaRPr lang="en-GB" sz="1600" b="0" strike="noStrike" spc="-1">
              <a:latin typeface="Arial"/>
            </a:endParaRPr>
          </a:p>
          <a:p>
            <a:pPr algn="ctr">
              <a:lnSpc>
                <a:spcPct val="100000"/>
              </a:lnSpc>
            </a:pPr>
            <a:r>
              <a:rPr lang="en-GB" sz="1600" b="0" i="1" strike="noStrike" spc="-1">
                <a:solidFill>
                  <a:srgbClr val="000000"/>
                </a:solidFill>
                <a:latin typeface="Arial"/>
              </a:rPr>
              <a:t>(Peter Kennett)</a:t>
            </a:r>
            <a:endParaRPr lang="en-GB" sz="1600" b="0" strike="noStrike" spc="-1">
              <a:latin typeface="Arial"/>
            </a:endParaRPr>
          </a:p>
        </p:txBody>
      </p:sp>
      <p:sp>
        <p:nvSpPr>
          <p:cNvPr id="397" name="CustomShape 4"/>
          <p:cNvSpPr/>
          <p:nvPr/>
        </p:nvSpPr>
        <p:spPr>
          <a:xfrm>
            <a:off x="1828080" y="4287960"/>
            <a:ext cx="395964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en-GB" sz="1600" b="0" strike="noStrike" spc="-1">
                <a:solidFill>
                  <a:srgbClr val="000000"/>
                </a:solidFill>
                <a:latin typeface="Arial"/>
              </a:rPr>
              <a:t>Interlocking wooden </a:t>
            </a:r>
            <a:endParaRPr lang="en-GB" sz="1600" b="0" strike="noStrike" spc="-1">
              <a:latin typeface="Arial"/>
            </a:endParaRPr>
          </a:p>
          <a:p>
            <a:pPr algn="ctr">
              <a:lnSpc>
                <a:spcPct val="100000"/>
              </a:lnSpc>
            </a:pPr>
            <a:r>
              <a:rPr lang="en-GB" sz="1600" b="0" strike="noStrike" spc="-1">
                <a:solidFill>
                  <a:srgbClr val="000000"/>
                </a:solidFill>
                <a:latin typeface="Arial"/>
              </a:rPr>
              <a:t>model </a:t>
            </a:r>
            <a:r>
              <a:rPr lang="en-GB" sz="1600" b="0" i="1" strike="noStrike" spc="-1">
                <a:solidFill>
                  <a:srgbClr val="000000"/>
                </a:solidFill>
                <a:latin typeface="Arial"/>
              </a:rPr>
              <a:t>(Peter Kennett)</a:t>
            </a:r>
            <a:endParaRPr lang="en-GB" sz="1600" b="0" strike="noStrike" spc="-1">
              <a:latin typeface="Arial"/>
            </a:endParaRPr>
          </a:p>
        </p:txBody>
      </p:sp>
      <p:pic>
        <p:nvPicPr>
          <p:cNvPr id="398" name="Picture 9"/>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p:blipFill>
        <p:spPr>
          <a:xfrm>
            <a:off x="596520" y="2671200"/>
            <a:ext cx="2023560" cy="1468080"/>
          </a:xfrm>
          <a:prstGeom prst="rect">
            <a:avLst/>
          </a:prstGeom>
          <a:ln>
            <a:solidFill>
              <a:schemeClr val="tx1"/>
            </a:solidFill>
          </a:ln>
        </p:spPr>
      </p:pic>
      <p:pic>
        <p:nvPicPr>
          <p:cNvPr id="399" name="Picture 10"/>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t="5360"/>
          <a:stretch/>
        </p:blipFill>
        <p:spPr>
          <a:xfrm>
            <a:off x="2793600" y="2671920"/>
            <a:ext cx="2114640" cy="1449360"/>
          </a:xfrm>
          <a:prstGeom prst="rect">
            <a:avLst/>
          </a:prstGeom>
          <a:ln w="9360">
            <a:solidFill>
              <a:srgbClr val="000000"/>
            </a:solidFill>
            <a:round/>
          </a:ln>
        </p:spPr>
      </p:pic>
      <p:sp>
        <p:nvSpPr>
          <p:cNvPr id="400" name="CustomShape 5"/>
          <p:cNvSpPr/>
          <p:nvPr/>
        </p:nvSpPr>
        <p:spPr>
          <a:xfrm>
            <a:off x="558360" y="4980960"/>
            <a:ext cx="806076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Arial"/>
              </a:rPr>
              <a:t>How much space do you think there is in the interlocking model and in the container of marbles?</a:t>
            </a:r>
            <a:endParaRPr lang="en-GB" sz="1800" b="0" strike="noStrike" spc="-1">
              <a:latin typeface="Arial"/>
            </a:endParaRPr>
          </a:p>
        </p:txBody>
      </p:sp>
      <p:sp>
        <p:nvSpPr>
          <p:cNvPr id="401" name="CustomShape 6"/>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402" name="CustomShape 7"/>
          <p:cNvSpPr/>
          <p:nvPr/>
        </p:nvSpPr>
        <p:spPr>
          <a:xfrm>
            <a:off x="3972960" y="4290120"/>
            <a:ext cx="395964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en-GB" sz="1600" b="0" strike="noStrike" spc="-1">
                <a:solidFill>
                  <a:srgbClr val="000000"/>
                </a:solidFill>
                <a:latin typeface="Arial"/>
              </a:rPr>
              <a:t>Interlocking wooden </a:t>
            </a:r>
            <a:endParaRPr lang="en-GB" sz="1600" b="0" strike="noStrike" spc="-1">
              <a:latin typeface="Arial"/>
            </a:endParaRPr>
          </a:p>
          <a:p>
            <a:pPr algn="ctr">
              <a:lnSpc>
                <a:spcPct val="100000"/>
              </a:lnSpc>
            </a:pPr>
            <a:r>
              <a:rPr lang="en-GB" sz="1600" b="0" strike="noStrike" spc="-1">
                <a:solidFill>
                  <a:srgbClr val="000000"/>
                </a:solidFill>
                <a:latin typeface="Arial"/>
              </a:rPr>
              <a:t>model </a:t>
            </a:r>
            <a:r>
              <a:rPr lang="en-GB" sz="1600" b="0" i="1" strike="noStrike" spc="-1">
                <a:solidFill>
                  <a:srgbClr val="000000"/>
                </a:solidFill>
                <a:latin typeface="Arial"/>
              </a:rPr>
              <a:t>(Chris King)</a:t>
            </a:r>
            <a:endParaRPr lang="en-GB" sz="1600" b="0" strike="noStrike" spc="-1">
              <a:latin typeface="Arial"/>
            </a:endParaRPr>
          </a:p>
        </p:txBody>
      </p:sp>
      <p:sp>
        <p:nvSpPr>
          <p:cNvPr id="403" name="CustomShape 8"/>
          <p:cNvSpPr/>
          <p:nvPr/>
        </p:nvSpPr>
        <p:spPr>
          <a:xfrm>
            <a:off x="5995080" y="4278960"/>
            <a:ext cx="395964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en-GB" sz="1600" b="0" strike="noStrike" spc="-1">
                <a:solidFill>
                  <a:srgbClr val="000000"/>
                </a:solidFill>
                <a:latin typeface="Arial"/>
              </a:rPr>
              <a:t>Interlocking Lego™ </a:t>
            </a:r>
            <a:endParaRPr lang="en-GB" sz="1600" b="0" strike="noStrike" spc="-1">
              <a:latin typeface="Arial"/>
            </a:endParaRPr>
          </a:p>
          <a:p>
            <a:pPr algn="ctr">
              <a:lnSpc>
                <a:spcPct val="100000"/>
              </a:lnSpc>
            </a:pPr>
            <a:r>
              <a:rPr lang="en-GB" sz="1600" b="0" strike="noStrike" spc="-1">
                <a:solidFill>
                  <a:srgbClr val="000000"/>
                </a:solidFill>
                <a:latin typeface="Arial"/>
              </a:rPr>
              <a:t>model </a:t>
            </a:r>
            <a:r>
              <a:rPr lang="en-GB" sz="1600" b="0" i="1" strike="noStrike" spc="-1">
                <a:solidFill>
                  <a:srgbClr val="000000"/>
                </a:solidFill>
                <a:latin typeface="Arial"/>
              </a:rPr>
              <a:t>(Chris King)</a:t>
            </a:r>
            <a:endParaRPr lang="en-GB" sz="1600" b="0" strike="noStrike" spc="-1">
              <a:latin typeface="Arial"/>
            </a:endParaRPr>
          </a:p>
        </p:txBody>
      </p:sp>
      <p:pic>
        <p:nvPicPr>
          <p:cNvPr id="404" name="Picture 12" descr="A picture containing cake, table, sitting, chocolate&#10;&#10;Description automatically generated"/>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rcRect l="9444" t="11998" r="24022" b="10804"/>
          <a:stretch/>
        </p:blipFill>
        <p:spPr>
          <a:xfrm>
            <a:off x="5105520" y="2666880"/>
            <a:ext cx="1680840" cy="1462680"/>
          </a:xfrm>
          <a:prstGeom prst="rect">
            <a:avLst/>
          </a:prstGeom>
          <a:ln>
            <a:solidFill>
              <a:schemeClr val="tx1"/>
            </a:solidFill>
          </a:ln>
        </p:spPr>
      </p:pic>
      <p:pic>
        <p:nvPicPr>
          <p:cNvPr id="405" name="Picture 14" descr="A picture containing toy, table&#10;&#10;Description automatically generated"/>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Lst>
          </a:blip>
          <a:srcRect l="10820" t="12705" r="27305" b="17662"/>
          <a:stretch/>
        </p:blipFill>
        <p:spPr>
          <a:xfrm>
            <a:off x="6964560" y="2651760"/>
            <a:ext cx="1752120" cy="147924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advTm="28000"/>
    </mc:Choice>
    <mc:Fallback xmlns="" xmlns:p15="http://schemas.microsoft.com/office/powerpoint/2012/main">
      <p:transition spd="slow" advTm="28000"/>
    </mc:Fallback>
  </mc:AlternateContent>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 presetClass="entr"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CustomShape 1"/>
          <p:cNvSpPr/>
          <p:nvPr/>
        </p:nvSpPr>
        <p:spPr>
          <a:xfrm>
            <a:off x="298800" y="0"/>
            <a:ext cx="8844840" cy="6857640"/>
          </a:xfrm>
          <a:prstGeom prst="rect">
            <a:avLst/>
          </a:prstGeom>
          <a:solidFill>
            <a:srgbClr val="E9FEE6"/>
          </a:solidFill>
          <a:ln w="9360">
            <a:noFill/>
          </a:ln>
        </p:spPr>
        <p:style>
          <a:lnRef idx="0">
            <a:scrgbClr r="0" g="0" b="0"/>
          </a:lnRef>
          <a:fillRef idx="0">
            <a:scrgbClr r="0" g="0" b="0"/>
          </a:fillRef>
          <a:effectRef idx="0">
            <a:scrgbClr r="0" g="0" b="0"/>
          </a:effectRef>
          <a:fontRef idx="minor"/>
        </p:style>
      </p:sp>
      <p:sp>
        <p:nvSpPr>
          <p:cNvPr id="271"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272" name="CustomShape 3"/>
          <p:cNvSpPr/>
          <p:nvPr/>
        </p:nvSpPr>
        <p:spPr>
          <a:xfrm>
            <a:off x="612000" y="1629360"/>
            <a:ext cx="8531640" cy="3816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72880">
              <a:lnSpc>
                <a:spcPct val="100000"/>
              </a:lnSpc>
              <a:spcBef>
                <a:spcPts val="601"/>
              </a:spcBef>
              <a:tabLst>
                <a:tab pos="0" algn="l"/>
              </a:tabLst>
            </a:pPr>
            <a:r>
              <a:rPr lang="en-GB" sz="2400" b="1" strike="noStrike" spc="-1">
                <a:solidFill>
                  <a:srgbClr val="000000"/>
                </a:solidFill>
                <a:latin typeface="Arial"/>
                <a:ea typeface="Times New Roman"/>
              </a:rPr>
              <a:t>Early warning </a:t>
            </a:r>
            <a:r>
              <a:rPr lang="en-GB" sz="2400" b="0" strike="noStrike" spc="-1">
                <a:solidFill>
                  <a:srgbClr val="000000"/>
                </a:solidFill>
                <a:latin typeface="Arial"/>
                <a:ea typeface="Times New Roman"/>
              </a:rPr>
              <a:t>You do not need these for the online workshop, but if you want to complete all the activities, you will also need:</a:t>
            </a:r>
            <a:endParaRPr lang="en-GB" sz="2400" b="0" strike="noStrike" spc="-1">
              <a:latin typeface="Arial"/>
            </a:endParaRPr>
          </a:p>
          <a:p>
            <a:pPr marL="615960" indent="-342720">
              <a:lnSpc>
                <a:spcPct val="100000"/>
              </a:lnSpc>
              <a:spcBef>
                <a:spcPts val="601"/>
              </a:spcBef>
              <a:buClr>
                <a:srgbClr val="000000"/>
              </a:buClr>
              <a:buFont typeface="Arial"/>
              <a:buChar char="•"/>
              <a:tabLst>
                <a:tab pos="2068560" algn="l"/>
              </a:tabLst>
            </a:pPr>
            <a:r>
              <a:rPr lang="en-GB" sz="2400" b="0" strike="noStrike" spc="-1">
                <a:solidFill>
                  <a:srgbClr val="000000"/>
                </a:solidFill>
                <a:latin typeface="Arial"/>
                <a:ea typeface="Times New Roman"/>
              </a:rPr>
              <a:t>an electronic balance</a:t>
            </a:r>
            <a:endParaRPr lang="en-GB" sz="2400" b="0" strike="noStrike" spc="-1">
              <a:latin typeface="Arial"/>
            </a:endParaRPr>
          </a:p>
          <a:p>
            <a:pPr marL="615960" indent="-342720">
              <a:lnSpc>
                <a:spcPct val="100000"/>
              </a:lnSpc>
              <a:spcBef>
                <a:spcPts val="601"/>
              </a:spcBef>
              <a:buClr>
                <a:srgbClr val="000000"/>
              </a:buClr>
              <a:buFont typeface="Arial"/>
              <a:buChar char="•"/>
              <a:tabLst>
                <a:tab pos="2068560" algn="l"/>
              </a:tabLst>
            </a:pPr>
            <a:r>
              <a:rPr lang="en-GB" sz="2400" b="0" strike="noStrike" spc="-1">
                <a:solidFill>
                  <a:srgbClr val="000000"/>
                </a:solidFill>
                <a:latin typeface="Arial"/>
                <a:ea typeface="Times New Roman"/>
              </a:rPr>
              <a:t>magnetic or sticky shapes (circles or rectangles/squares)</a:t>
            </a:r>
            <a:endParaRPr lang="en-GB" sz="2400" b="0" strike="noStrike" spc="-1">
              <a:latin typeface="Arial"/>
            </a:endParaRPr>
          </a:p>
          <a:p>
            <a:pPr marL="615960" indent="-342720">
              <a:lnSpc>
                <a:spcPct val="100000"/>
              </a:lnSpc>
              <a:spcBef>
                <a:spcPts val="601"/>
              </a:spcBef>
              <a:buClr>
                <a:srgbClr val="000000"/>
              </a:buClr>
              <a:buFont typeface="Arial"/>
              <a:buChar char="•"/>
              <a:tabLst>
                <a:tab pos="2068560" algn="l"/>
              </a:tabLst>
            </a:pPr>
            <a:r>
              <a:rPr lang="en-GB" sz="2400" b="0" strike="noStrike" spc="-1">
                <a:solidFill>
                  <a:srgbClr val="000000"/>
                </a:solidFill>
                <a:latin typeface="Arial"/>
                <a:ea typeface="Times New Roman"/>
              </a:rPr>
              <a:t>a glass or beaker (e.g. 250 ml) full of marbles</a:t>
            </a:r>
            <a:endParaRPr lang="en-GB" sz="2400" b="0" strike="noStrike" spc="-1">
              <a:latin typeface="Arial"/>
            </a:endParaRPr>
          </a:p>
          <a:p>
            <a:pPr marL="615960" indent="-342720">
              <a:lnSpc>
                <a:spcPct val="100000"/>
              </a:lnSpc>
              <a:spcBef>
                <a:spcPts val="601"/>
              </a:spcBef>
              <a:buClr>
                <a:srgbClr val="000000"/>
              </a:buClr>
              <a:buFont typeface="Arial"/>
              <a:buChar char="•"/>
              <a:tabLst>
                <a:tab pos="2068560" algn="l"/>
              </a:tabLst>
            </a:pPr>
            <a:r>
              <a:rPr lang="en-GB" sz="2400" b="0" strike="noStrike" spc="-1">
                <a:solidFill>
                  <a:srgbClr val="000000"/>
                </a:solidFill>
                <a:latin typeface="Arial"/>
                <a:ea typeface="Times New Roman"/>
              </a:rPr>
              <a:t>a measuring jug/cylinder of water</a:t>
            </a:r>
            <a:endParaRPr lang="en-GB" sz="2400" b="0" strike="noStrike" spc="-1">
              <a:latin typeface="Arial"/>
            </a:endParaRPr>
          </a:p>
          <a:p>
            <a:pPr marL="615960" indent="-342720">
              <a:lnSpc>
                <a:spcPct val="100000"/>
              </a:lnSpc>
              <a:spcBef>
                <a:spcPts val="601"/>
              </a:spcBef>
              <a:buClr>
                <a:srgbClr val="000000"/>
              </a:buClr>
              <a:buFont typeface="Arial"/>
              <a:buChar char="•"/>
              <a:tabLst>
                <a:tab pos="2068560" algn="l"/>
              </a:tabLst>
            </a:pPr>
            <a:r>
              <a:rPr lang="en-GB" sz="2400" b="0" strike="noStrike" spc="-1">
                <a:solidFill>
                  <a:srgbClr val="000000"/>
                </a:solidFill>
                <a:latin typeface="Arial"/>
                <a:ea typeface="Times New Roman"/>
              </a:rPr>
              <a:t>an interlocking model (wooden or Lego™)</a:t>
            </a:r>
            <a:endParaRPr lang="en-GB" sz="2400" b="0" strike="noStrike" spc="-1">
              <a:latin typeface="Arial"/>
            </a:endParaRPr>
          </a:p>
          <a:p>
            <a:pPr marL="615960" indent="-342720">
              <a:lnSpc>
                <a:spcPct val="100000"/>
              </a:lnSpc>
              <a:spcBef>
                <a:spcPts val="601"/>
              </a:spcBef>
              <a:buClr>
                <a:srgbClr val="000000"/>
              </a:buClr>
              <a:buFont typeface="Arial"/>
              <a:buChar char="•"/>
              <a:tabLst>
                <a:tab pos="2068560" algn="l"/>
              </a:tabLst>
            </a:pPr>
            <a:r>
              <a:rPr lang="en-GB" sz="2400" b="0" strike="noStrike" spc="-1">
                <a:solidFill>
                  <a:srgbClr val="000000"/>
                </a:solidFill>
                <a:latin typeface="Arial"/>
                <a:ea typeface="Times New Roman"/>
              </a:rPr>
              <a:t>specimens of a range of additional rocks including: </a:t>
            </a:r>
            <a:endParaRPr lang="en-GB" sz="2400" b="0" strike="noStrike" spc="-1">
              <a:latin typeface="Arial"/>
            </a:endParaRPr>
          </a:p>
          <a:p>
            <a:pPr marL="982800" indent="-355320">
              <a:lnSpc>
                <a:spcPct val="100000"/>
              </a:lnSpc>
              <a:spcBef>
                <a:spcPts val="601"/>
              </a:spcBef>
              <a:buClr>
                <a:srgbClr val="000000"/>
              </a:buClr>
              <a:buFont typeface="Arial"/>
              <a:buChar char="•"/>
              <a:tabLst>
                <a:tab pos="2068560" algn="l"/>
              </a:tabLst>
            </a:pPr>
            <a:r>
              <a:rPr lang="en-GB" sz="2200" b="0" strike="noStrike" spc="-1">
                <a:solidFill>
                  <a:srgbClr val="000000"/>
                </a:solidFill>
                <a:latin typeface="Arial"/>
                <a:ea typeface="Times New Roman"/>
              </a:rPr>
              <a:t>the sedimentary rocks: limestone, mudstone, conglomerate </a:t>
            </a:r>
            <a:endParaRPr lang="en-GB" sz="2200" b="0" strike="noStrike" spc="-1">
              <a:latin typeface="Arial"/>
            </a:endParaRPr>
          </a:p>
          <a:p>
            <a:pPr marL="982800" indent="-355320">
              <a:lnSpc>
                <a:spcPct val="100000"/>
              </a:lnSpc>
              <a:spcBef>
                <a:spcPts val="601"/>
              </a:spcBef>
              <a:buClr>
                <a:srgbClr val="000000"/>
              </a:buClr>
              <a:buFont typeface="Arial"/>
              <a:buChar char="•"/>
              <a:tabLst>
                <a:tab pos="2068560" algn="l"/>
              </a:tabLst>
            </a:pPr>
            <a:r>
              <a:rPr lang="en-GB" sz="2200" b="0" strike="noStrike" spc="-1">
                <a:solidFill>
                  <a:srgbClr val="000000"/>
                </a:solidFill>
                <a:latin typeface="Arial"/>
                <a:ea typeface="Times New Roman"/>
              </a:rPr>
              <a:t>the igneous rocks: basalt, gabbro </a:t>
            </a:r>
            <a:endParaRPr lang="en-GB" sz="2200" b="0" strike="noStrike" spc="-1">
              <a:latin typeface="Arial"/>
            </a:endParaRPr>
          </a:p>
          <a:p>
            <a:pPr marL="982800" indent="-355320">
              <a:lnSpc>
                <a:spcPct val="100000"/>
              </a:lnSpc>
              <a:spcBef>
                <a:spcPts val="601"/>
              </a:spcBef>
              <a:buClr>
                <a:srgbClr val="000000"/>
              </a:buClr>
              <a:buFont typeface="Arial"/>
              <a:buChar char="•"/>
              <a:tabLst>
                <a:tab pos="2068560" algn="l"/>
              </a:tabLst>
            </a:pPr>
            <a:r>
              <a:rPr lang="en-GB" sz="2200" b="0" strike="noStrike" spc="-1">
                <a:solidFill>
                  <a:srgbClr val="000000"/>
                </a:solidFill>
                <a:latin typeface="Arial"/>
                <a:ea typeface="Times New Roman"/>
              </a:rPr>
              <a:t>the metamorphic rocks: slate, schist, marble, metaquartzite</a:t>
            </a:r>
            <a:endParaRPr lang="en-GB" sz="2200" b="0" strike="noStrike" spc="-1">
              <a:latin typeface="Arial"/>
            </a:endParaRPr>
          </a:p>
          <a:p>
            <a:pPr>
              <a:lnSpc>
                <a:spcPct val="100000"/>
              </a:lnSpc>
              <a:spcBef>
                <a:spcPts val="601"/>
              </a:spcBef>
              <a:tabLst>
                <a:tab pos="2068560" algn="l"/>
              </a:tabLst>
            </a:pPr>
            <a:endParaRPr lang="en-GB" sz="2200" b="0" strike="noStrike" spc="-1">
              <a:latin typeface="Arial"/>
            </a:endParaRPr>
          </a:p>
        </p:txBody>
      </p:sp>
      <p:sp>
        <p:nvSpPr>
          <p:cNvPr id="273" name="CustomShape 4"/>
          <p:cNvSpPr/>
          <p:nvPr/>
        </p:nvSpPr>
        <p:spPr>
          <a:xfrm>
            <a:off x="-83160" y="0"/>
            <a:ext cx="380520" cy="6857640"/>
          </a:xfrm>
          <a:prstGeom prst="rect">
            <a:avLst/>
          </a:prstGeom>
          <a:solidFill>
            <a:srgbClr val="FF6600"/>
          </a:solidFill>
          <a:ln w="9360">
            <a:solidFill>
              <a:srgbClr val="FF6600"/>
            </a:solidFill>
            <a:miter/>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xmlns:p15="http://schemas.microsoft.com/office/powerpoint/2012/main">
      <p:transition spd="slow"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CustomShape 1"/>
          <p:cNvSpPr/>
          <p:nvPr/>
        </p:nvSpPr>
        <p:spPr>
          <a:xfrm>
            <a:off x="533520" y="2209680"/>
            <a:ext cx="827208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strike="noStrike" spc="-1">
                <a:solidFill>
                  <a:srgbClr val="000000"/>
                </a:solidFill>
                <a:latin typeface="Arial"/>
              </a:rPr>
              <a:t>How much space do you think there is in the interlocking model and in the container of marbles?</a:t>
            </a:r>
            <a:endParaRPr lang="en-GB" sz="2000" b="0" strike="noStrike" spc="-1">
              <a:latin typeface="Arial"/>
            </a:endParaRPr>
          </a:p>
        </p:txBody>
      </p:sp>
      <p:sp>
        <p:nvSpPr>
          <p:cNvPr id="407" name="CustomShape 2"/>
          <p:cNvSpPr/>
          <p:nvPr/>
        </p:nvSpPr>
        <p:spPr>
          <a:xfrm>
            <a:off x="533520" y="1592280"/>
            <a:ext cx="59432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799"/>
              </a:spcBef>
            </a:pPr>
            <a:r>
              <a:rPr lang="en-GB" sz="2000" b="1" strike="noStrike" spc="-1" dirty="0">
                <a:solidFill>
                  <a:srgbClr val="000000"/>
                </a:solidFill>
                <a:latin typeface="Arial"/>
              </a:rPr>
              <a:t>4.  Rocky modelling</a:t>
            </a:r>
            <a:endParaRPr lang="en-GB" sz="2000" b="0" strike="noStrike" spc="-1" dirty="0">
              <a:latin typeface="Arial"/>
            </a:endParaRPr>
          </a:p>
        </p:txBody>
      </p:sp>
      <p:sp>
        <p:nvSpPr>
          <p:cNvPr id="408" name="CustomShape 3"/>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409" name="CustomShape 4"/>
          <p:cNvSpPr/>
          <p:nvPr/>
        </p:nvSpPr>
        <p:spPr>
          <a:xfrm>
            <a:off x="511920" y="3658320"/>
            <a:ext cx="828000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i="1" u="sng" strike="noStrike" spc="-1">
                <a:solidFill>
                  <a:srgbClr val="000000"/>
                </a:solidFill>
                <a:uFillTx/>
                <a:latin typeface="Arial"/>
              </a:rPr>
              <a:t>Possible answer</a:t>
            </a:r>
            <a:endParaRPr lang="en-GB" sz="2000" b="0" strike="noStrike" spc="-1">
              <a:latin typeface="Arial"/>
            </a:endParaRPr>
          </a:p>
          <a:p>
            <a:pPr algn="just">
              <a:lnSpc>
                <a:spcPct val="100000"/>
              </a:lnSpc>
            </a:pPr>
            <a:r>
              <a:rPr lang="en-GB" sz="2000" b="0" i="1" strike="noStrike" spc="-1">
                <a:solidFill>
                  <a:srgbClr val="000000"/>
                </a:solidFill>
                <a:latin typeface="Arial"/>
              </a:rPr>
              <a:t>The interlocking model will have no space; </a:t>
            </a:r>
            <a:endParaRPr lang="en-GB" sz="2000" b="0" strike="noStrike" spc="-1">
              <a:latin typeface="Arial"/>
            </a:endParaRPr>
          </a:p>
          <a:p>
            <a:pPr algn="just">
              <a:lnSpc>
                <a:spcPct val="100000"/>
              </a:lnSpc>
            </a:pPr>
            <a:r>
              <a:rPr lang="en-GB" sz="2000" b="0" i="1" strike="noStrike" spc="-1">
                <a:solidFill>
                  <a:srgbClr val="000000"/>
                </a:solidFill>
                <a:latin typeface="Arial"/>
              </a:rPr>
              <a:t>The container of marbles may have about a quarter space.</a:t>
            </a:r>
            <a:endParaRPr lang="en-GB"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26000"/>
    </mc:Choice>
    <mc:Fallback xmlns="" xmlns:p15="http://schemas.microsoft.com/office/powerpoint/2012/main">
      <p:transition spd="slow" advTm="26000"/>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CustomShape 1"/>
          <p:cNvSpPr/>
          <p:nvPr/>
        </p:nvSpPr>
        <p:spPr>
          <a:xfrm>
            <a:off x="533520" y="2209680"/>
            <a:ext cx="827208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strike="noStrike" spc="-1">
                <a:solidFill>
                  <a:srgbClr val="000000"/>
                </a:solidFill>
                <a:latin typeface="Arial"/>
              </a:rPr>
              <a:t>How much space do you think there is in the interlocking model and in the container of marbles?</a:t>
            </a:r>
            <a:endParaRPr lang="en-GB" sz="2000" b="0" strike="noStrike" spc="-1">
              <a:latin typeface="Arial"/>
            </a:endParaRPr>
          </a:p>
        </p:txBody>
      </p:sp>
      <p:sp>
        <p:nvSpPr>
          <p:cNvPr id="411" name="CustomShape 2"/>
          <p:cNvSpPr/>
          <p:nvPr/>
        </p:nvSpPr>
        <p:spPr>
          <a:xfrm>
            <a:off x="533520" y="1592280"/>
            <a:ext cx="59432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799"/>
              </a:spcBef>
            </a:pPr>
            <a:r>
              <a:rPr lang="en-GB" sz="2000" b="1" strike="noStrike" spc="-1" dirty="0">
                <a:solidFill>
                  <a:srgbClr val="000000"/>
                </a:solidFill>
                <a:latin typeface="Arial"/>
              </a:rPr>
              <a:t>4.  Rocky modelling</a:t>
            </a:r>
            <a:endParaRPr lang="en-GB" sz="2000" b="0" strike="noStrike" spc="-1" dirty="0">
              <a:latin typeface="Arial"/>
            </a:endParaRPr>
          </a:p>
        </p:txBody>
      </p:sp>
      <p:sp>
        <p:nvSpPr>
          <p:cNvPr id="412" name="CustomShape 3"/>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413" name="CustomShape 4"/>
          <p:cNvSpPr/>
          <p:nvPr/>
        </p:nvSpPr>
        <p:spPr>
          <a:xfrm>
            <a:off x="511920" y="3658320"/>
            <a:ext cx="828000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i="1" u="sng" strike="noStrike" spc="-1">
                <a:solidFill>
                  <a:srgbClr val="000000"/>
                </a:solidFill>
                <a:uFillTx/>
                <a:latin typeface="Arial"/>
              </a:rPr>
              <a:t>Possible answer</a:t>
            </a:r>
            <a:endParaRPr lang="en-GB" sz="2000" b="0" strike="noStrike" spc="-1">
              <a:latin typeface="Arial"/>
            </a:endParaRPr>
          </a:p>
          <a:p>
            <a:pPr algn="just">
              <a:lnSpc>
                <a:spcPct val="100000"/>
              </a:lnSpc>
            </a:pPr>
            <a:r>
              <a:rPr lang="en-GB" sz="2000" b="0" i="1" strike="noStrike" spc="-1">
                <a:solidFill>
                  <a:srgbClr val="000000"/>
                </a:solidFill>
                <a:latin typeface="Arial"/>
              </a:rPr>
              <a:t>The interlocking model will have no space; </a:t>
            </a:r>
            <a:endParaRPr lang="en-GB" sz="2000" b="0" strike="noStrike" spc="-1">
              <a:latin typeface="Arial"/>
            </a:endParaRPr>
          </a:p>
          <a:p>
            <a:pPr algn="just">
              <a:lnSpc>
                <a:spcPct val="100000"/>
              </a:lnSpc>
            </a:pPr>
            <a:r>
              <a:rPr lang="en-GB" sz="2000" b="0" i="1" strike="noStrike" spc="-1">
                <a:solidFill>
                  <a:srgbClr val="000000"/>
                </a:solidFill>
                <a:latin typeface="Arial"/>
              </a:rPr>
              <a:t>The container of marbles may have about a quarter space.</a:t>
            </a:r>
            <a:endParaRPr lang="en-GB" sz="2000" b="0" strike="noStrike" spc="-1">
              <a:latin typeface="Arial"/>
            </a:endParaRPr>
          </a:p>
        </p:txBody>
      </p:sp>
      <p:sp>
        <p:nvSpPr>
          <p:cNvPr id="414" name="CustomShape 5"/>
          <p:cNvSpPr/>
          <p:nvPr/>
        </p:nvSpPr>
        <p:spPr>
          <a:xfrm>
            <a:off x="149760" y="5082120"/>
            <a:ext cx="871128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dirty="0">
                <a:solidFill>
                  <a:srgbClr val="000000"/>
                </a:solidFill>
                <a:latin typeface="Arial"/>
              </a:rPr>
              <a:t>Go to: </a:t>
            </a:r>
            <a:r>
              <a:rPr lang="en-GB" sz="1800" b="0" u="sng" strike="noStrike" spc="-1" dirty="0">
                <a:solidFill>
                  <a:srgbClr val="009999"/>
                </a:solidFill>
                <a:uFillTx/>
                <a:latin typeface="Arial"/>
                <a:hlinkClick r:id="rId3"/>
              </a:rPr>
              <a:t>https://www.earthlearningidea.com/Video/V15_Spotrock5.html</a:t>
            </a:r>
            <a:r>
              <a:rPr lang="en-GB" sz="1800" b="0" strike="noStrike" spc="-1" dirty="0">
                <a:solidFill>
                  <a:srgbClr val="1155CC"/>
                </a:solidFill>
                <a:uFillTx/>
                <a:latin typeface="Arial"/>
              </a:rPr>
              <a:t> </a:t>
            </a:r>
            <a:r>
              <a:rPr lang="en-GB" sz="1800" b="0" strike="noStrike" spc="-1" dirty="0">
                <a:solidFill>
                  <a:srgbClr val="000000"/>
                </a:solidFill>
                <a:latin typeface="Arial"/>
              </a:rPr>
              <a:t>hyperlink</a:t>
            </a:r>
            <a:endParaRPr lang="en-GB"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26000"/>
    </mc:Choice>
    <mc:Fallback xmlns="" xmlns:p15="http://schemas.microsoft.com/office/powerpoint/2012/main">
      <p:transition spd="slow" advTm="26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CustomShape 1"/>
          <p:cNvSpPr/>
          <p:nvPr/>
        </p:nvSpPr>
        <p:spPr>
          <a:xfrm>
            <a:off x="533520" y="2209680"/>
            <a:ext cx="827208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strike="noStrike" spc="-1">
                <a:solidFill>
                  <a:srgbClr val="000000"/>
                </a:solidFill>
                <a:latin typeface="Arial"/>
              </a:rPr>
              <a:t>How much space do you think there is in the interlocking model and in the container of marbles?</a:t>
            </a:r>
            <a:endParaRPr lang="en-GB" sz="2000" b="0" strike="noStrike" spc="-1">
              <a:latin typeface="Arial"/>
            </a:endParaRPr>
          </a:p>
        </p:txBody>
      </p:sp>
      <p:sp>
        <p:nvSpPr>
          <p:cNvPr id="416" name="CustomShape 2"/>
          <p:cNvSpPr/>
          <p:nvPr/>
        </p:nvSpPr>
        <p:spPr>
          <a:xfrm>
            <a:off x="533520" y="1592280"/>
            <a:ext cx="59432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799"/>
              </a:spcBef>
            </a:pPr>
            <a:r>
              <a:rPr lang="en-GB" sz="2000" b="1" strike="noStrike" spc="-1" dirty="0">
                <a:solidFill>
                  <a:srgbClr val="000000"/>
                </a:solidFill>
                <a:latin typeface="Arial"/>
              </a:rPr>
              <a:t>4.  Rocky modelling</a:t>
            </a:r>
            <a:endParaRPr lang="en-GB" sz="2000" b="0" strike="noStrike" spc="-1" dirty="0">
              <a:latin typeface="Arial"/>
            </a:endParaRPr>
          </a:p>
        </p:txBody>
      </p:sp>
      <p:sp>
        <p:nvSpPr>
          <p:cNvPr id="417" name="CustomShape 3"/>
          <p:cNvSpPr/>
          <p:nvPr/>
        </p:nvSpPr>
        <p:spPr>
          <a:xfrm>
            <a:off x="547920" y="3004920"/>
            <a:ext cx="7920360" cy="313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strike="noStrike" spc="-1">
                <a:solidFill>
                  <a:srgbClr val="000000"/>
                </a:solidFill>
                <a:latin typeface="Arial"/>
              </a:rPr>
              <a:t>You might be amazed as more and more water is poured into the container of marbles – which is almost half space.  This is a measure of porosity – the porosity here is nearly 50%. Rocks with high porosity are usually very permeable, allowing fluids to flow through (except when pore spaces are very small and water can’t flow through, as in clay). The interlocking model has no pore-space.</a:t>
            </a:r>
            <a:endParaRPr lang="en-GB" sz="2000" b="0" strike="noStrike" spc="-1">
              <a:latin typeface="Arial"/>
            </a:endParaRPr>
          </a:p>
          <a:p>
            <a:pPr>
              <a:lnSpc>
                <a:spcPct val="100000"/>
              </a:lnSpc>
            </a:pPr>
            <a:endParaRPr lang="en-GB" sz="2000" b="0" strike="noStrike" spc="-1">
              <a:latin typeface="Arial"/>
            </a:endParaRPr>
          </a:p>
          <a:p>
            <a:pPr>
              <a:lnSpc>
                <a:spcPct val="100000"/>
              </a:lnSpc>
            </a:pPr>
            <a:r>
              <a:rPr lang="en-GB" sz="2000" b="0" strike="noStrike" spc="-1">
                <a:solidFill>
                  <a:srgbClr val="000000"/>
                </a:solidFill>
                <a:latin typeface="Arial"/>
              </a:rPr>
              <a:t>The marbles in the container are like the grainy rock – with lots of gaps between the spherical grains. The interlocking model is like the speckled rock, made of interlocking grains with no spaces.</a:t>
            </a:r>
            <a:endParaRPr lang="en-GB" sz="2000" b="0" strike="noStrike" spc="-1">
              <a:latin typeface="Arial"/>
            </a:endParaRPr>
          </a:p>
        </p:txBody>
      </p:sp>
      <p:sp>
        <p:nvSpPr>
          <p:cNvPr id="418" name="CustomShape 4"/>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45000"/>
    </mc:Choice>
    <mc:Fallback xmlns="" xmlns:p15="http://schemas.microsoft.com/office/powerpoint/2012/main">
      <p:transition spd="slow" advTm="45000"/>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CustomShape 1"/>
          <p:cNvSpPr/>
          <p:nvPr/>
        </p:nvSpPr>
        <p:spPr>
          <a:xfrm>
            <a:off x="304920" y="0"/>
            <a:ext cx="8838720" cy="6857640"/>
          </a:xfrm>
          <a:prstGeom prst="rect">
            <a:avLst/>
          </a:prstGeom>
          <a:solidFill>
            <a:srgbClr val="FFDEBD"/>
          </a:solidFill>
          <a:ln>
            <a:noFill/>
          </a:ln>
        </p:spPr>
        <p:style>
          <a:lnRef idx="2">
            <a:schemeClr val="accent1">
              <a:shade val="50000"/>
            </a:schemeClr>
          </a:lnRef>
          <a:fillRef idx="1">
            <a:schemeClr val="accent1"/>
          </a:fillRef>
          <a:effectRef idx="0">
            <a:schemeClr val="accent1"/>
          </a:effectRef>
          <a:fontRef idx="minor"/>
        </p:style>
      </p:sp>
      <p:sp>
        <p:nvSpPr>
          <p:cNvPr id="420"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421" name="CustomShape 3"/>
          <p:cNvSpPr/>
          <p:nvPr/>
        </p:nvSpPr>
        <p:spPr>
          <a:xfrm>
            <a:off x="518040" y="0"/>
            <a:ext cx="27122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a:solidFill>
                  <a:srgbClr val="000000"/>
                </a:solidFill>
                <a:latin typeface="Arial"/>
              </a:rPr>
              <a:t>Optional extra</a:t>
            </a:r>
            <a:endParaRPr lang="en-GB" sz="2000" b="0" strike="noStrike" spc="-1">
              <a:latin typeface="Arial"/>
            </a:endParaRPr>
          </a:p>
        </p:txBody>
      </p:sp>
      <p:sp>
        <p:nvSpPr>
          <p:cNvPr id="422" name="CustomShape 4"/>
          <p:cNvSpPr/>
          <p:nvPr/>
        </p:nvSpPr>
        <p:spPr>
          <a:xfrm>
            <a:off x="533520" y="1592280"/>
            <a:ext cx="59432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799"/>
              </a:spcBef>
            </a:pPr>
            <a:r>
              <a:rPr lang="en-GB" sz="2000" b="1" strike="noStrike" spc="-1" dirty="0">
                <a:solidFill>
                  <a:srgbClr val="000000"/>
                </a:solidFill>
                <a:latin typeface="Arial"/>
              </a:rPr>
              <a:t>4.  Rocky modelling</a:t>
            </a:r>
            <a:endParaRPr lang="en-GB" sz="2000" b="0" strike="noStrike" spc="-1" dirty="0">
              <a:latin typeface="Arial"/>
            </a:endParaRPr>
          </a:p>
        </p:txBody>
      </p:sp>
      <p:sp>
        <p:nvSpPr>
          <p:cNvPr id="423" name="CustomShape 5"/>
          <p:cNvSpPr/>
          <p:nvPr/>
        </p:nvSpPr>
        <p:spPr>
          <a:xfrm>
            <a:off x="524160" y="2910600"/>
            <a:ext cx="824040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a:solidFill>
                  <a:srgbClr val="000000"/>
                </a:solidFill>
                <a:latin typeface="Arial"/>
              </a:rPr>
              <a:t>Go to: </a:t>
            </a:r>
            <a:r>
              <a:rPr lang="en-GB" sz="1800" b="0" u="sng" strike="noStrike" spc="-1">
                <a:solidFill>
                  <a:srgbClr val="009999"/>
                </a:solidFill>
                <a:uFillTx/>
                <a:latin typeface="Arial"/>
                <a:hlinkClick r:id="rId3"/>
              </a:rPr>
              <a:t>https://www.earthlearningidea.com/Video/V15_Spotrock6.html</a:t>
            </a:r>
            <a:r>
              <a:rPr lang="en-GB" sz="1800" b="0" strike="noStrike" spc="-1">
                <a:solidFill>
                  <a:srgbClr val="000000"/>
                </a:solidFill>
                <a:latin typeface="Arial"/>
              </a:rPr>
              <a:t> hyperlink</a:t>
            </a:r>
            <a:endParaRPr lang="en-GB"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1000"/>
    </mc:Choice>
    <mc:Fallback xmlns="" xmlns:p15="http://schemas.microsoft.com/office/powerpoint/2012/main">
      <p:transition spd="slow" advTm="11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CustomShape 1"/>
          <p:cNvSpPr/>
          <p:nvPr/>
        </p:nvSpPr>
        <p:spPr>
          <a:xfrm>
            <a:off x="304920" y="0"/>
            <a:ext cx="8838720" cy="6857640"/>
          </a:xfrm>
          <a:prstGeom prst="rect">
            <a:avLst/>
          </a:prstGeom>
          <a:solidFill>
            <a:srgbClr val="FFDEBD"/>
          </a:solidFill>
          <a:ln>
            <a:noFill/>
          </a:ln>
        </p:spPr>
        <p:style>
          <a:lnRef idx="2">
            <a:schemeClr val="accent1">
              <a:shade val="50000"/>
            </a:schemeClr>
          </a:lnRef>
          <a:fillRef idx="1">
            <a:schemeClr val="accent1"/>
          </a:fillRef>
          <a:effectRef idx="0">
            <a:schemeClr val="accent1"/>
          </a:effectRef>
          <a:fontRef idx="minor"/>
        </p:style>
      </p:sp>
      <p:sp>
        <p:nvSpPr>
          <p:cNvPr id="425"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426" name="CustomShape 3"/>
          <p:cNvSpPr/>
          <p:nvPr/>
        </p:nvSpPr>
        <p:spPr>
          <a:xfrm>
            <a:off x="518040" y="0"/>
            <a:ext cx="27122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a:solidFill>
                  <a:srgbClr val="000000"/>
                </a:solidFill>
                <a:latin typeface="Arial"/>
              </a:rPr>
              <a:t>Optional extra</a:t>
            </a:r>
            <a:endParaRPr lang="en-GB" sz="2000" b="0" strike="noStrike" spc="-1">
              <a:latin typeface="Arial"/>
            </a:endParaRPr>
          </a:p>
        </p:txBody>
      </p:sp>
      <p:sp>
        <p:nvSpPr>
          <p:cNvPr id="427" name="CustomShape 4"/>
          <p:cNvSpPr/>
          <p:nvPr/>
        </p:nvSpPr>
        <p:spPr>
          <a:xfrm>
            <a:off x="533520" y="1592280"/>
            <a:ext cx="59432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799"/>
              </a:spcBef>
            </a:pPr>
            <a:r>
              <a:rPr lang="en-GB" sz="2000" b="1" strike="noStrike" spc="-1" dirty="0">
                <a:solidFill>
                  <a:srgbClr val="000000"/>
                </a:solidFill>
                <a:latin typeface="Arial"/>
              </a:rPr>
              <a:t>4.  Rocky modelling</a:t>
            </a:r>
            <a:endParaRPr lang="en-GB" sz="2000" b="0" strike="noStrike" spc="-1" dirty="0">
              <a:latin typeface="Arial"/>
            </a:endParaRPr>
          </a:p>
        </p:txBody>
      </p:sp>
      <p:sp>
        <p:nvSpPr>
          <p:cNvPr id="428" name="CustomShape 5"/>
          <p:cNvSpPr/>
          <p:nvPr/>
        </p:nvSpPr>
        <p:spPr>
          <a:xfrm>
            <a:off x="533520" y="2209680"/>
            <a:ext cx="8229240" cy="313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strike="noStrike" spc="-1">
                <a:solidFill>
                  <a:srgbClr val="000000"/>
                </a:solidFill>
                <a:latin typeface="Arial"/>
              </a:rPr>
              <a:t>Calculate the porosity of the container full of marbles seen, by:</a:t>
            </a:r>
            <a:endParaRPr lang="en-GB" sz="2000" b="0" strike="noStrike" spc="-1">
              <a:latin typeface="Arial"/>
            </a:endParaRPr>
          </a:p>
          <a:p>
            <a:pPr marL="343080" indent="-342720">
              <a:lnSpc>
                <a:spcPct val="100000"/>
              </a:lnSpc>
              <a:buClr>
                <a:srgbClr val="000000"/>
              </a:buClr>
              <a:buFont typeface="Arial"/>
              <a:buChar char="•"/>
            </a:pPr>
            <a:r>
              <a:rPr lang="en-GB" sz="2000" b="0" strike="noStrike" spc="-1">
                <a:solidFill>
                  <a:srgbClr val="000000"/>
                </a:solidFill>
                <a:latin typeface="Arial"/>
              </a:rPr>
              <a:t>measuring the volume of water needed to fill the marble-filled container to the top with water</a:t>
            </a:r>
            <a:endParaRPr lang="en-GB" sz="2000" b="0" strike="noStrike" spc="-1">
              <a:latin typeface="Arial"/>
            </a:endParaRPr>
          </a:p>
          <a:p>
            <a:pPr marL="343080" indent="-342720">
              <a:lnSpc>
                <a:spcPct val="100000"/>
              </a:lnSpc>
              <a:buClr>
                <a:srgbClr val="000000"/>
              </a:buClr>
              <a:buFont typeface="Arial"/>
              <a:buChar char="•"/>
            </a:pPr>
            <a:r>
              <a:rPr lang="en-GB" sz="2000" b="0" strike="noStrike" spc="-1">
                <a:solidFill>
                  <a:srgbClr val="000000"/>
                </a:solidFill>
                <a:latin typeface="Arial"/>
              </a:rPr>
              <a:t>removing the marbles and measuring the volume of the empty container, to the top</a:t>
            </a:r>
            <a:endParaRPr lang="en-GB" sz="2000" b="0" strike="noStrike" spc="-1">
              <a:latin typeface="Arial"/>
            </a:endParaRPr>
          </a:p>
          <a:p>
            <a:pPr marL="343080" indent="-342720">
              <a:lnSpc>
                <a:spcPct val="100000"/>
              </a:lnSpc>
              <a:buClr>
                <a:srgbClr val="000000"/>
              </a:buClr>
              <a:buFont typeface="Arial"/>
              <a:buChar char="•"/>
            </a:pPr>
            <a:r>
              <a:rPr lang="en-GB" sz="2000" b="0" strike="noStrike" spc="-1">
                <a:solidFill>
                  <a:srgbClr val="000000"/>
                </a:solidFill>
                <a:latin typeface="Arial"/>
              </a:rPr>
              <a:t>calculating the percentage porosity, using the equation:</a:t>
            </a:r>
            <a:endParaRPr lang="en-GB" sz="2000" b="0" strike="noStrike" spc="-1">
              <a:latin typeface="Arial"/>
            </a:endParaRPr>
          </a:p>
          <a:p>
            <a:pPr>
              <a:lnSpc>
                <a:spcPct val="100000"/>
              </a:lnSpc>
            </a:pPr>
            <a:endParaRPr lang="en-GB" sz="2000" b="0" strike="noStrike" spc="-1">
              <a:latin typeface="Arial"/>
            </a:endParaRPr>
          </a:p>
          <a:p>
            <a:pPr marL="743040" indent="-285480">
              <a:lnSpc>
                <a:spcPct val="100000"/>
              </a:lnSpc>
              <a:tabLst>
                <a:tab pos="0" algn="l"/>
              </a:tabLst>
            </a:pPr>
            <a:r>
              <a:rPr lang="en-GB" sz="2000" b="0" u="sng" strike="noStrike" spc="-1">
                <a:solidFill>
                  <a:srgbClr val="000000"/>
                </a:solidFill>
                <a:uFillTx/>
                <a:latin typeface="Arial"/>
              </a:rPr>
              <a:t>volume of water needed to fill the marble-filled container, ml  X 100</a:t>
            </a:r>
            <a:endParaRPr lang="en-GB" sz="2000" b="0" strike="noStrike" spc="-1">
              <a:latin typeface="Arial"/>
            </a:endParaRPr>
          </a:p>
          <a:p>
            <a:pPr marL="743040" indent="-285480">
              <a:lnSpc>
                <a:spcPct val="100000"/>
              </a:lnSpc>
              <a:tabLst>
                <a:tab pos="0" algn="l"/>
              </a:tabLst>
            </a:pPr>
            <a:r>
              <a:rPr lang="en-GB" sz="2000" b="0" strike="noStrike" spc="-1">
                <a:solidFill>
                  <a:srgbClr val="000000"/>
                </a:solidFill>
                <a:latin typeface="Arial"/>
              </a:rPr>
              <a:t>          volume of water needed to fill the empty container, ml</a:t>
            </a:r>
            <a:endParaRPr lang="en-GB" sz="2000" b="0" strike="noStrike" spc="-1">
              <a:latin typeface="Arial"/>
            </a:endParaRPr>
          </a:p>
          <a:p>
            <a:pPr>
              <a:lnSpc>
                <a:spcPct val="100000"/>
              </a:lnSpc>
              <a:tabLst>
                <a:tab pos="0" algn="l"/>
              </a:tabLst>
            </a:pPr>
            <a:endParaRPr lang="en-GB" sz="2000" b="0" strike="noStrike" spc="-1">
              <a:latin typeface="Arial"/>
            </a:endParaRPr>
          </a:p>
        </p:txBody>
      </p:sp>
      <p:sp>
        <p:nvSpPr>
          <p:cNvPr id="429" name="CustomShape 6"/>
          <p:cNvSpPr/>
          <p:nvPr/>
        </p:nvSpPr>
        <p:spPr>
          <a:xfrm>
            <a:off x="548640" y="5349240"/>
            <a:ext cx="8229240" cy="13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strike="noStrike" spc="-1">
                <a:solidFill>
                  <a:srgbClr val="000000"/>
                </a:solidFill>
                <a:latin typeface="Arial"/>
              </a:rPr>
              <a:t>The porosity of the marble-filled container seen in the video was:</a:t>
            </a:r>
            <a:endParaRPr lang="en-GB" sz="2000" b="0" strike="noStrike" spc="-1">
              <a:latin typeface="Arial"/>
            </a:endParaRPr>
          </a:p>
          <a:p>
            <a:pPr>
              <a:lnSpc>
                <a:spcPct val="100000"/>
              </a:lnSpc>
            </a:pPr>
            <a:endParaRPr lang="en-GB" sz="2000" b="0" strike="noStrike" spc="-1">
              <a:latin typeface="Arial"/>
            </a:endParaRPr>
          </a:p>
          <a:p>
            <a:pPr>
              <a:lnSpc>
                <a:spcPct val="100000"/>
              </a:lnSpc>
            </a:pPr>
            <a:r>
              <a:rPr lang="en-GB" sz="2000" b="0" strike="noStrike" spc="-1">
                <a:solidFill>
                  <a:srgbClr val="000000"/>
                </a:solidFill>
                <a:latin typeface="Arial"/>
              </a:rPr>
              <a:t>                                           </a:t>
            </a:r>
            <a:r>
              <a:rPr lang="en-GB" sz="2000" b="0" u="sng" strike="noStrike" spc="-1">
                <a:solidFill>
                  <a:srgbClr val="000000"/>
                </a:solidFill>
                <a:uFillTx/>
                <a:latin typeface="Arial"/>
              </a:rPr>
              <a:t>150 ml X 100</a:t>
            </a:r>
            <a:r>
              <a:rPr lang="en-GB" sz="2000" b="0" strike="noStrike" spc="-1">
                <a:solidFill>
                  <a:srgbClr val="000000"/>
                </a:solidFill>
                <a:latin typeface="Arial"/>
              </a:rPr>
              <a:t>    =  50%</a:t>
            </a:r>
            <a:endParaRPr lang="en-GB" sz="2000" b="0" strike="noStrike" spc="-1">
              <a:latin typeface="Arial"/>
            </a:endParaRPr>
          </a:p>
          <a:p>
            <a:pPr>
              <a:lnSpc>
                <a:spcPct val="100000"/>
              </a:lnSpc>
            </a:pPr>
            <a:r>
              <a:rPr lang="en-GB" sz="2000" b="0" strike="noStrike" spc="-1">
                <a:solidFill>
                  <a:srgbClr val="000000"/>
                </a:solidFill>
                <a:latin typeface="Arial"/>
              </a:rPr>
              <a:t>                                                 300 ml</a:t>
            </a:r>
            <a:endParaRPr lang="en-GB"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1000"/>
    </mc:Choice>
    <mc:Fallback xmlns="" xmlns:p15="http://schemas.microsoft.com/office/powerpoint/2012/main">
      <p:transition spd="slow" advTm="11000"/>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CustomShape 1"/>
          <p:cNvSpPr/>
          <p:nvPr/>
        </p:nvSpPr>
        <p:spPr>
          <a:xfrm>
            <a:off x="304920" y="0"/>
            <a:ext cx="8838720" cy="6857640"/>
          </a:xfrm>
          <a:prstGeom prst="rect">
            <a:avLst/>
          </a:prstGeom>
          <a:solidFill>
            <a:srgbClr val="FFDEBD"/>
          </a:solidFill>
          <a:ln>
            <a:noFill/>
          </a:ln>
        </p:spPr>
        <p:style>
          <a:lnRef idx="2">
            <a:schemeClr val="accent1">
              <a:shade val="50000"/>
            </a:schemeClr>
          </a:lnRef>
          <a:fillRef idx="1">
            <a:schemeClr val="accent1"/>
          </a:fillRef>
          <a:effectRef idx="0">
            <a:schemeClr val="accent1"/>
          </a:effectRef>
          <a:fontRef idx="minor"/>
        </p:style>
      </p:sp>
      <p:sp>
        <p:nvSpPr>
          <p:cNvPr id="431"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432" name="CustomShape 3"/>
          <p:cNvSpPr/>
          <p:nvPr/>
        </p:nvSpPr>
        <p:spPr>
          <a:xfrm>
            <a:off x="518040" y="0"/>
            <a:ext cx="27122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a:solidFill>
                  <a:srgbClr val="000000"/>
                </a:solidFill>
                <a:latin typeface="Arial"/>
              </a:rPr>
              <a:t>Optional extra</a:t>
            </a:r>
            <a:endParaRPr lang="en-GB" sz="2000" b="0" strike="noStrike" spc="-1">
              <a:latin typeface="Arial"/>
            </a:endParaRPr>
          </a:p>
        </p:txBody>
      </p:sp>
      <p:sp>
        <p:nvSpPr>
          <p:cNvPr id="433" name="CustomShape 4"/>
          <p:cNvSpPr/>
          <p:nvPr/>
        </p:nvSpPr>
        <p:spPr>
          <a:xfrm>
            <a:off x="533520" y="1592280"/>
            <a:ext cx="59432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799"/>
              </a:spcBef>
            </a:pPr>
            <a:r>
              <a:rPr lang="en-GB" sz="2000" b="1" strike="noStrike" spc="-1" dirty="0">
                <a:solidFill>
                  <a:srgbClr val="000000"/>
                </a:solidFill>
                <a:latin typeface="Arial"/>
              </a:rPr>
              <a:t>4.  Rocky modelling</a:t>
            </a:r>
            <a:endParaRPr lang="en-GB" sz="2000" b="0" strike="noStrike" spc="-1" dirty="0">
              <a:latin typeface="Arial"/>
            </a:endParaRPr>
          </a:p>
        </p:txBody>
      </p:sp>
      <p:sp>
        <p:nvSpPr>
          <p:cNvPr id="434" name="CustomShape 5"/>
          <p:cNvSpPr/>
          <p:nvPr/>
        </p:nvSpPr>
        <p:spPr>
          <a:xfrm>
            <a:off x="533520" y="2209680"/>
            <a:ext cx="6215760" cy="1919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strike="noStrike" spc="-1">
                <a:solidFill>
                  <a:srgbClr val="000000"/>
                </a:solidFill>
                <a:latin typeface="Arial"/>
              </a:rPr>
              <a:t>More on porosity and permeability</a:t>
            </a:r>
            <a:endParaRPr lang="en-GB" sz="2000" b="0" strike="noStrike" spc="-1">
              <a:latin typeface="Arial"/>
            </a:endParaRPr>
          </a:p>
          <a:p>
            <a:pPr>
              <a:lnSpc>
                <a:spcPct val="100000"/>
              </a:lnSpc>
            </a:pPr>
            <a:endParaRPr lang="en-GB" sz="2000" b="0" strike="noStrike" spc="-1">
              <a:latin typeface="Arial"/>
            </a:endParaRPr>
          </a:p>
          <a:p>
            <a:pPr>
              <a:lnSpc>
                <a:spcPct val="100000"/>
              </a:lnSpc>
            </a:pPr>
            <a:r>
              <a:rPr lang="en-GB" sz="2000" b="0" strike="noStrike" spc="-1">
                <a:solidFill>
                  <a:srgbClr val="000000"/>
                </a:solidFill>
                <a:latin typeface="Arial"/>
              </a:rPr>
              <a:t>The Lego™ model shows the difference between porosity and permeability. The model is porous (because the bricks are hollow) but impermeable because the pore spaces are not connected.</a:t>
            </a:r>
            <a:endParaRPr lang="en-GB" sz="2000" b="0" strike="noStrike" spc="-1">
              <a:latin typeface="Arial"/>
            </a:endParaRPr>
          </a:p>
        </p:txBody>
      </p:sp>
      <p:sp>
        <p:nvSpPr>
          <p:cNvPr id="435" name="CustomShape 6"/>
          <p:cNvSpPr/>
          <p:nvPr/>
        </p:nvSpPr>
        <p:spPr>
          <a:xfrm>
            <a:off x="518040" y="4297680"/>
            <a:ext cx="6089760" cy="222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strike="noStrike" spc="-1">
                <a:solidFill>
                  <a:srgbClr val="000000"/>
                </a:solidFill>
                <a:latin typeface="Arial"/>
              </a:rPr>
              <a:t>This is like a solid lava with bubbles (basalt) – the bubbles make the rock porous but they are not interconnected so it is impermeable</a:t>
            </a:r>
            <a:endParaRPr lang="en-GB" sz="2000" b="0" strike="noStrike" spc="-1">
              <a:latin typeface="Arial"/>
            </a:endParaRPr>
          </a:p>
          <a:p>
            <a:pPr>
              <a:lnSpc>
                <a:spcPct val="100000"/>
              </a:lnSpc>
            </a:pPr>
            <a:endParaRPr lang="en-GB" sz="2000" b="0" strike="noStrike" spc="-1">
              <a:latin typeface="Arial"/>
            </a:endParaRPr>
          </a:p>
          <a:p>
            <a:pPr>
              <a:lnSpc>
                <a:spcPct val="100000"/>
              </a:lnSpc>
            </a:pPr>
            <a:r>
              <a:rPr lang="en-GB" sz="2000" b="0" strike="noStrike" spc="-1">
                <a:solidFill>
                  <a:srgbClr val="000000"/>
                </a:solidFill>
                <a:latin typeface="Arial"/>
              </a:rPr>
              <a:t>It is also like clay, which has lots of pore spaces making it porous, but these are so small that fluids cannot flow though so it is impermeable</a:t>
            </a:r>
            <a:endParaRPr lang="en-GB" sz="2000" b="0" strike="noStrike" spc="-1">
              <a:latin typeface="Arial"/>
            </a:endParaRPr>
          </a:p>
        </p:txBody>
      </p:sp>
      <p:sp>
        <p:nvSpPr>
          <p:cNvPr id="436" name="CustomShape 7"/>
          <p:cNvSpPr/>
          <p:nvPr/>
        </p:nvSpPr>
        <p:spPr>
          <a:xfrm>
            <a:off x="6980040" y="2876760"/>
            <a:ext cx="204516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en-GB" sz="1600" b="0" strike="noStrike" spc="-1">
                <a:solidFill>
                  <a:srgbClr val="000000"/>
                </a:solidFill>
                <a:latin typeface="Arial"/>
              </a:rPr>
              <a:t>Interlocking Lego™ </a:t>
            </a:r>
            <a:endParaRPr lang="en-GB" sz="1600" b="0" strike="noStrike" spc="-1">
              <a:latin typeface="Arial"/>
            </a:endParaRPr>
          </a:p>
          <a:p>
            <a:pPr algn="ctr">
              <a:lnSpc>
                <a:spcPct val="100000"/>
              </a:lnSpc>
            </a:pPr>
            <a:r>
              <a:rPr lang="en-GB" sz="1600" b="0" strike="noStrike" spc="-1">
                <a:solidFill>
                  <a:srgbClr val="000000"/>
                </a:solidFill>
                <a:latin typeface="Arial"/>
              </a:rPr>
              <a:t>model </a:t>
            </a:r>
            <a:r>
              <a:rPr lang="en-GB" sz="1600" b="0" i="1" strike="noStrike" spc="-1">
                <a:solidFill>
                  <a:srgbClr val="000000"/>
                </a:solidFill>
                <a:latin typeface="Arial"/>
              </a:rPr>
              <a:t>(Chris King)</a:t>
            </a:r>
            <a:endParaRPr lang="en-GB" sz="1600" b="0" strike="noStrike" spc="-1">
              <a:latin typeface="Arial"/>
            </a:endParaRPr>
          </a:p>
        </p:txBody>
      </p:sp>
      <p:sp>
        <p:nvSpPr>
          <p:cNvPr id="437" name="CustomShape 8"/>
          <p:cNvSpPr/>
          <p:nvPr/>
        </p:nvSpPr>
        <p:spPr>
          <a:xfrm>
            <a:off x="6878880" y="4537800"/>
            <a:ext cx="226476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en-GB" sz="1600" b="0" strike="noStrike" spc="-1">
                <a:solidFill>
                  <a:srgbClr val="000000"/>
                </a:solidFill>
                <a:latin typeface="Arial"/>
              </a:rPr>
              <a:t>Impermeable lava with bubbles </a:t>
            </a:r>
            <a:r>
              <a:rPr lang="en-GB" sz="1600" b="0" i="1" strike="noStrike" spc="-1">
                <a:solidFill>
                  <a:srgbClr val="000000"/>
                </a:solidFill>
                <a:latin typeface="Arial"/>
              </a:rPr>
              <a:t>(Chris King)</a:t>
            </a:r>
            <a:endParaRPr lang="en-GB" sz="1600" b="0" strike="noStrike" spc="-1">
              <a:latin typeface="Arial"/>
            </a:endParaRPr>
          </a:p>
        </p:txBody>
      </p:sp>
      <p:sp>
        <p:nvSpPr>
          <p:cNvPr id="438" name="CustomShape 9"/>
          <p:cNvSpPr/>
          <p:nvPr/>
        </p:nvSpPr>
        <p:spPr>
          <a:xfrm>
            <a:off x="6878880" y="6276600"/>
            <a:ext cx="226476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en-GB" sz="1600" b="0" strike="noStrike" spc="-1">
                <a:solidFill>
                  <a:srgbClr val="000000"/>
                </a:solidFill>
                <a:latin typeface="Arial"/>
              </a:rPr>
              <a:t>Impermeable clay </a:t>
            </a:r>
            <a:r>
              <a:rPr lang="en-GB" sz="1600" b="0" i="1" strike="noStrike" spc="-1">
                <a:solidFill>
                  <a:srgbClr val="000000"/>
                </a:solidFill>
                <a:latin typeface="Arial"/>
              </a:rPr>
              <a:t>(Chris King)</a:t>
            </a:r>
            <a:endParaRPr lang="en-GB" sz="1600" b="0" strike="noStrike" spc="-1">
              <a:latin typeface="Arial"/>
            </a:endParaRPr>
          </a:p>
        </p:txBody>
      </p:sp>
      <p:pic>
        <p:nvPicPr>
          <p:cNvPr id="439" name="Picture 26" descr="A picture containing toy, table&#10;&#10;Description automatically generated"/>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l="10816" t="15191" r="27306" b="17656"/>
          <a:stretch/>
        </p:blipFill>
        <p:spPr>
          <a:xfrm>
            <a:off x="7194600" y="1630800"/>
            <a:ext cx="1516320" cy="1234080"/>
          </a:xfrm>
          <a:prstGeom prst="rect">
            <a:avLst/>
          </a:prstGeom>
          <a:ln>
            <a:solidFill>
              <a:schemeClr val="tx1"/>
            </a:solidFill>
          </a:ln>
        </p:spPr>
      </p:pic>
      <p:pic>
        <p:nvPicPr>
          <p:cNvPr id="440" name="Picture 29" descr="A picture containing cake, piece, food, plate&#10;&#10;Description automatically generated"/>
          <p:cNvPicPr/>
          <p:nvPr/>
        </p:nvPicPr>
        <p:blipFill>
          <a:blip r:embed="rId5">
            <a:extLst>
              <a:ext uri="{BEBA8EAE-BF5A-486C-A8C5-ECC9F3942E4B}">
                <a14:imgProps xmlns:a14="http://schemas.microsoft.com/office/drawing/2010/main">
                  <a14:imgLayer r:embed="rId6">
                    <a14:imgEffect>
                      <a14:brightnessContrast bright="17000" contrast="-40000"/>
                    </a14:imgEffect>
                  </a14:imgLayer>
                </a14:imgProps>
              </a:ext>
            </a:extLst>
          </a:blip>
          <a:srcRect l="17159" t="19101" r="13166" b="13947"/>
          <a:stretch/>
        </p:blipFill>
        <p:spPr>
          <a:xfrm>
            <a:off x="7215120" y="3487680"/>
            <a:ext cx="1522440" cy="1096920"/>
          </a:xfrm>
          <a:prstGeom prst="rect">
            <a:avLst/>
          </a:prstGeom>
          <a:ln>
            <a:solidFill>
              <a:schemeClr val="tx1"/>
            </a:solidFill>
          </a:ln>
        </p:spPr>
      </p:pic>
      <p:pic>
        <p:nvPicPr>
          <p:cNvPr id="441" name="Picture 10239" descr="A picture containing table, food, sitting, cake&#10;&#10;Description automatically generated"/>
          <p:cNvPicPr/>
          <p:nvPr/>
        </p:nvPicPr>
        <p:blipFill>
          <a:blip r:embed="rId7">
            <a:extLst>
              <a:ext uri="{BEBA8EAE-BF5A-486C-A8C5-ECC9F3942E4B}">
                <a14:imgProps xmlns:a14="http://schemas.microsoft.com/office/drawing/2010/main">
                  <a14:imgLayer r:embed="rId8">
                    <a14:imgEffect>
                      <a14:brightnessContrast bright="10000"/>
                    </a14:imgEffect>
                  </a14:imgLayer>
                </a14:imgProps>
              </a:ext>
            </a:extLst>
          </a:blip>
          <a:srcRect l="18504" t="10338" b="11659"/>
          <a:stretch/>
        </p:blipFill>
        <p:spPr>
          <a:xfrm>
            <a:off x="7166520" y="5223240"/>
            <a:ext cx="1539000" cy="110448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advTm="51000"/>
    </mc:Choice>
    <mc:Fallback xmlns="" xmlns:p15="http://schemas.microsoft.com/office/powerpoint/2012/main">
      <p:transition spd="slow" advTm="51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CustomShape 1"/>
          <p:cNvSpPr/>
          <p:nvPr/>
        </p:nvSpPr>
        <p:spPr>
          <a:xfrm>
            <a:off x="533520" y="2209680"/>
            <a:ext cx="827208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n-GB" sz="2000" b="0" strike="noStrike" spc="-1">
                <a:solidFill>
                  <a:srgbClr val="000000"/>
                </a:solidFill>
                <a:latin typeface="Arial"/>
              </a:rPr>
              <a:t>When the pot is tipped the marbles fall out – but you can’t tip out the grains from the grainy rock. Why not?</a:t>
            </a:r>
            <a:endParaRPr lang="en-GB" sz="2000" b="0" strike="noStrike" spc="-1">
              <a:latin typeface="Arial"/>
            </a:endParaRPr>
          </a:p>
        </p:txBody>
      </p:sp>
      <p:sp>
        <p:nvSpPr>
          <p:cNvPr id="443" name="CustomShape 2"/>
          <p:cNvSpPr/>
          <p:nvPr/>
        </p:nvSpPr>
        <p:spPr>
          <a:xfrm>
            <a:off x="533520" y="1597680"/>
            <a:ext cx="59432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799"/>
              </a:spcBef>
            </a:pPr>
            <a:r>
              <a:rPr lang="en-GB" sz="2000" b="1" strike="noStrike" spc="-1" dirty="0">
                <a:solidFill>
                  <a:srgbClr val="000000"/>
                </a:solidFill>
                <a:latin typeface="Arial"/>
              </a:rPr>
              <a:t>4.  Rocky modelling</a:t>
            </a:r>
            <a:endParaRPr lang="en-GB" sz="2000" b="0" strike="noStrike" spc="-1" dirty="0">
              <a:latin typeface="Arial"/>
            </a:endParaRPr>
          </a:p>
        </p:txBody>
      </p:sp>
      <p:sp>
        <p:nvSpPr>
          <p:cNvPr id="444" name="CustomShape 3"/>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445" name="CustomShape 4"/>
          <p:cNvSpPr/>
          <p:nvPr/>
        </p:nvSpPr>
        <p:spPr>
          <a:xfrm>
            <a:off x="487080" y="3093840"/>
            <a:ext cx="83329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dirty="0">
                <a:solidFill>
                  <a:srgbClr val="000000"/>
                </a:solidFill>
                <a:latin typeface="Arial"/>
              </a:rPr>
              <a:t>Go to: </a:t>
            </a:r>
            <a:r>
              <a:rPr lang="en-GB" sz="1800" b="0" u="sng" strike="noStrike" spc="-1" dirty="0">
                <a:solidFill>
                  <a:srgbClr val="009999"/>
                </a:solidFill>
                <a:uFillTx/>
                <a:latin typeface="Arial"/>
                <a:hlinkClick r:id="rId3"/>
              </a:rPr>
              <a:t>https://www.earthlearningidea.com/Video/V15_Spotrock7.html</a:t>
            </a:r>
            <a:r>
              <a:rPr lang="en-GB" sz="1800" b="0" strike="noStrike" spc="-1" dirty="0">
                <a:solidFill>
                  <a:srgbClr val="1155CC"/>
                </a:solidFill>
                <a:uFillTx/>
                <a:latin typeface="Arial"/>
              </a:rPr>
              <a:t> </a:t>
            </a:r>
            <a:r>
              <a:rPr lang="en-GB" sz="1800" b="0" strike="noStrike" spc="-1" dirty="0">
                <a:solidFill>
                  <a:srgbClr val="000000"/>
                </a:solidFill>
                <a:latin typeface="Arial"/>
              </a:rPr>
              <a:t>hyperlink</a:t>
            </a:r>
            <a:endParaRPr lang="en-GB"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50000"/>
    </mc:Choice>
    <mc:Fallback xmlns="" xmlns:p15="http://schemas.microsoft.com/office/powerpoint/2012/main">
      <p:transition spd="slow" advTm="5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CustomShape 1"/>
          <p:cNvSpPr/>
          <p:nvPr/>
        </p:nvSpPr>
        <p:spPr>
          <a:xfrm>
            <a:off x="533520" y="2209680"/>
            <a:ext cx="827208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n-GB" sz="2000" b="0" strike="noStrike" spc="-1">
                <a:solidFill>
                  <a:srgbClr val="000000"/>
                </a:solidFill>
                <a:latin typeface="Arial"/>
              </a:rPr>
              <a:t>When the pot is tipped the marbles fall out – but you can’t tip out the grains from the grainy rock. Why not?</a:t>
            </a:r>
            <a:endParaRPr lang="en-GB" sz="2000" b="0" strike="noStrike" spc="-1">
              <a:latin typeface="Arial"/>
            </a:endParaRPr>
          </a:p>
        </p:txBody>
      </p:sp>
      <p:sp>
        <p:nvSpPr>
          <p:cNvPr id="447" name="CustomShape 2"/>
          <p:cNvSpPr/>
          <p:nvPr/>
        </p:nvSpPr>
        <p:spPr>
          <a:xfrm>
            <a:off x="533520" y="1597680"/>
            <a:ext cx="59432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799"/>
              </a:spcBef>
            </a:pPr>
            <a:r>
              <a:rPr lang="en-GB" sz="2000" b="1" strike="noStrike" spc="-1" dirty="0">
                <a:solidFill>
                  <a:srgbClr val="000000"/>
                </a:solidFill>
                <a:latin typeface="Arial"/>
              </a:rPr>
              <a:t>4.  Rocky modelling</a:t>
            </a:r>
            <a:endParaRPr lang="en-GB" sz="2000" b="0" strike="noStrike" spc="-1" dirty="0">
              <a:latin typeface="Arial"/>
            </a:endParaRPr>
          </a:p>
        </p:txBody>
      </p:sp>
      <p:sp>
        <p:nvSpPr>
          <p:cNvPr id="448" name="CustomShape 3"/>
          <p:cNvSpPr/>
          <p:nvPr/>
        </p:nvSpPr>
        <p:spPr>
          <a:xfrm>
            <a:off x="468360" y="3687840"/>
            <a:ext cx="8424360" cy="313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i="1" u="sng" strike="noStrike" spc="-1">
                <a:solidFill>
                  <a:srgbClr val="000000"/>
                </a:solidFill>
                <a:uFillTx/>
                <a:latin typeface="Arial"/>
              </a:rPr>
              <a:t>Possible answer</a:t>
            </a:r>
            <a:endParaRPr lang="en-GB" sz="2000" b="0" strike="noStrike" spc="-1">
              <a:latin typeface="Arial"/>
            </a:endParaRPr>
          </a:p>
          <a:p>
            <a:pPr>
              <a:lnSpc>
                <a:spcPct val="100000"/>
              </a:lnSpc>
            </a:pPr>
            <a:r>
              <a:rPr lang="en-GB" sz="2000" b="0" i="1" strike="noStrike" spc="-1">
                <a:solidFill>
                  <a:srgbClr val="000000"/>
                </a:solidFill>
                <a:latin typeface="Arial"/>
              </a:rPr>
              <a:t>The grains in the grainy rock are stuck together – by some sort of ‘glue’.</a:t>
            </a:r>
            <a:endParaRPr lang="en-GB" sz="2000" b="0" strike="noStrike" spc="-1">
              <a:latin typeface="Arial"/>
            </a:endParaRPr>
          </a:p>
          <a:p>
            <a:pPr>
              <a:lnSpc>
                <a:spcPct val="100000"/>
              </a:lnSpc>
            </a:pPr>
            <a:endParaRPr lang="en-GB" sz="2000" b="0" strike="noStrike" spc="-1">
              <a:latin typeface="Arial"/>
            </a:endParaRPr>
          </a:p>
          <a:p>
            <a:pPr>
              <a:lnSpc>
                <a:spcPct val="100000"/>
              </a:lnSpc>
            </a:pPr>
            <a:r>
              <a:rPr lang="en-GB" sz="2000" b="0" strike="noStrike" spc="-1">
                <a:solidFill>
                  <a:srgbClr val="000000"/>
                </a:solidFill>
                <a:latin typeface="Arial"/>
              </a:rPr>
              <a:t>This natural ‘glue’ is called ‘cement’ by Earth scientists.</a:t>
            </a:r>
            <a:endParaRPr lang="en-GB" sz="2000" b="0" strike="noStrike" spc="-1">
              <a:latin typeface="Arial"/>
            </a:endParaRPr>
          </a:p>
          <a:p>
            <a:pPr>
              <a:lnSpc>
                <a:spcPct val="100000"/>
              </a:lnSpc>
            </a:pPr>
            <a:endParaRPr lang="en-GB" sz="2000" b="0" strike="noStrike" spc="-1">
              <a:latin typeface="Arial"/>
            </a:endParaRPr>
          </a:p>
          <a:p>
            <a:pPr>
              <a:lnSpc>
                <a:spcPct val="100000"/>
              </a:lnSpc>
            </a:pPr>
            <a:r>
              <a:rPr lang="en-GB" sz="2000" b="0" i="1" strike="noStrike" spc="-1">
                <a:solidFill>
                  <a:srgbClr val="000000"/>
                </a:solidFill>
                <a:latin typeface="Arial"/>
              </a:rPr>
              <a:t>Note:  Grains are naturally glued together to form rocks when cement is deposited between the grains.  As water flows through the pore spaces minerals crystallise out, sticking the grains together.  Minerals are naturally formed chemical compounds and common mineral cements are quartz (silicon dioxide), calcite (calcium carbonate) and iron minerals.</a:t>
            </a:r>
            <a:endParaRPr lang="en-GB" sz="2000" b="0" strike="noStrike" spc="-1">
              <a:latin typeface="Arial"/>
            </a:endParaRPr>
          </a:p>
        </p:txBody>
      </p:sp>
      <p:sp>
        <p:nvSpPr>
          <p:cNvPr id="449" name="CustomShape 4"/>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37000"/>
    </mc:Choice>
    <mc:Fallback xmlns="" xmlns:p15="http://schemas.microsoft.com/office/powerpoint/2012/main">
      <p:transition spd="slow" advTm="37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CustomShape 1"/>
          <p:cNvSpPr/>
          <p:nvPr/>
        </p:nvSpPr>
        <p:spPr>
          <a:xfrm>
            <a:off x="533520" y="1484640"/>
            <a:ext cx="828648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a:solidFill>
                  <a:srgbClr val="000000"/>
                </a:solidFill>
                <a:latin typeface="Arial"/>
              </a:rPr>
              <a:t>5.  Weak or strong?:  Which are the strongest rocks?</a:t>
            </a:r>
            <a:endParaRPr lang="en-GB" sz="2000" b="0" strike="noStrike" spc="-1">
              <a:latin typeface="Arial"/>
            </a:endParaRPr>
          </a:p>
          <a:p>
            <a:pPr>
              <a:lnSpc>
                <a:spcPct val="100000"/>
              </a:lnSpc>
            </a:pPr>
            <a:endParaRPr lang="en-GB" sz="2000" b="0" strike="noStrike" spc="-1">
              <a:latin typeface="Arial"/>
            </a:endParaRPr>
          </a:p>
        </p:txBody>
      </p:sp>
      <p:pic>
        <p:nvPicPr>
          <p:cNvPr id="451" name="Picture 9" descr="granite hand specimen"/>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23625" t="14803" r="31357" b="33386"/>
          <a:stretch/>
        </p:blipFill>
        <p:spPr>
          <a:xfrm>
            <a:off x="1475640" y="3824280"/>
            <a:ext cx="1653840" cy="1296720"/>
          </a:xfrm>
          <a:prstGeom prst="rect">
            <a:avLst/>
          </a:prstGeom>
          <a:ln w="9360">
            <a:solidFill>
              <a:schemeClr val="tx1"/>
            </a:solidFill>
            <a:miter/>
          </a:ln>
        </p:spPr>
      </p:pic>
      <p:sp>
        <p:nvSpPr>
          <p:cNvPr id="452" name="CustomShape 2"/>
          <p:cNvSpPr/>
          <p:nvPr/>
        </p:nvSpPr>
        <p:spPr>
          <a:xfrm>
            <a:off x="1256040" y="3966120"/>
            <a:ext cx="6389280" cy="1431720"/>
          </a:xfrm>
          <a:custGeom>
            <a:avLst/>
            <a:gdLst/>
            <a:ahLst/>
            <a:cxnLst/>
            <a:rect l="l" t="t" r="r" b="b"/>
            <a:pathLst>
              <a:path w="6389783" h="1432193">
                <a:moveTo>
                  <a:pt x="881349" y="0"/>
                </a:moveTo>
                <a:lnTo>
                  <a:pt x="0" y="1432193"/>
                </a:lnTo>
                <a:lnTo>
                  <a:pt x="5629619" y="1421176"/>
                </a:lnTo>
                <a:lnTo>
                  <a:pt x="6389783" y="0"/>
                </a:lnTo>
                <a:lnTo>
                  <a:pt x="881349" y="0"/>
                </a:lnTo>
                <a:close/>
              </a:path>
            </a:pathLst>
          </a:custGeom>
          <a:noFill/>
          <a:ln w="9360">
            <a:noFill/>
          </a:ln>
        </p:spPr>
        <p:style>
          <a:lnRef idx="0">
            <a:scrgbClr r="0" g="0" b="0"/>
          </a:lnRef>
          <a:fillRef idx="0">
            <a:scrgbClr r="0" g="0" b="0"/>
          </a:fillRef>
          <a:effectRef idx="0">
            <a:scrgbClr r="0" g="0" b="0"/>
          </a:effectRef>
          <a:fontRef idx="minor"/>
        </p:style>
      </p:sp>
      <p:pic>
        <p:nvPicPr>
          <p:cNvPr id="453" name="Picture 2" descr="File:Teaspoon.jpg"/>
          <p:cNvPicPr/>
          <p:nvPr/>
        </p:nvPicPr>
        <p:blipFill>
          <a:blip r:embed="rId5"/>
          <a:srcRect l="27735" t="5878" r="16052" b="5878"/>
          <a:stretch/>
        </p:blipFill>
        <p:spPr>
          <a:xfrm rot="16200000">
            <a:off x="4465080" y="3125520"/>
            <a:ext cx="604440" cy="2592000"/>
          </a:xfrm>
          <a:prstGeom prst="rect">
            <a:avLst/>
          </a:prstGeom>
          <a:ln>
            <a:solidFill>
              <a:schemeClr val="tx1"/>
            </a:solidFill>
          </a:ln>
        </p:spPr>
      </p:pic>
      <p:pic>
        <p:nvPicPr>
          <p:cNvPr id="454" name="Picture 13" descr="sandstone hand specimen"/>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rcRect l="25344" t="18476" r="26632" b="31013"/>
          <a:stretch/>
        </p:blipFill>
        <p:spPr>
          <a:xfrm>
            <a:off x="6444360" y="3827520"/>
            <a:ext cx="1652400" cy="1293480"/>
          </a:xfrm>
          <a:prstGeom prst="rect">
            <a:avLst/>
          </a:prstGeom>
          <a:ln w="9360">
            <a:solidFill>
              <a:schemeClr val="tx1"/>
            </a:solidFill>
            <a:miter/>
          </a:ln>
        </p:spPr>
      </p:pic>
      <p:sp>
        <p:nvSpPr>
          <p:cNvPr id="455" name="CustomShape 3"/>
          <p:cNvSpPr/>
          <p:nvPr/>
        </p:nvSpPr>
        <p:spPr>
          <a:xfrm>
            <a:off x="3471480" y="4798080"/>
            <a:ext cx="259200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a:solidFill>
                  <a:srgbClr val="000000"/>
                </a:solidFill>
                <a:latin typeface="Arial"/>
              </a:rPr>
              <a:t>Teaspoon (</a:t>
            </a:r>
            <a:r>
              <a:rPr lang="en-GB" sz="1800" b="0" i="1" strike="noStrike" spc="-1">
                <a:solidFill>
                  <a:srgbClr val="000000"/>
                </a:solidFill>
                <a:latin typeface="Arial"/>
              </a:rPr>
              <a:t>S. Sepp</a:t>
            </a:r>
            <a:r>
              <a:rPr lang="en-GB" sz="1800" b="0" strike="noStrike" spc="-1">
                <a:solidFill>
                  <a:srgbClr val="000000"/>
                </a:solidFill>
                <a:latin typeface="Arial"/>
              </a:rPr>
              <a:t>)</a:t>
            </a:r>
            <a:endParaRPr lang="en-GB" sz="1800" b="0" strike="noStrike" spc="-1">
              <a:latin typeface="Arial"/>
            </a:endParaRPr>
          </a:p>
          <a:p>
            <a:pPr algn="ctr">
              <a:lnSpc>
                <a:spcPct val="100000"/>
              </a:lnSpc>
            </a:pPr>
            <a:endParaRPr lang="en-GB" sz="1800" b="0" strike="noStrike" spc="-1">
              <a:latin typeface="Arial"/>
            </a:endParaRPr>
          </a:p>
        </p:txBody>
      </p:sp>
      <p:sp>
        <p:nvSpPr>
          <p:cNvPr id="456" name="CustomShape 4"/>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457" name="CustomShape 5"/>
          <p:cNvSpPr/>
          <p:nvPr/>
        </p:nvSpPr>
        <p:spPr>
          <a:xfrm>
            <a:off x="476640" y="2670120"/>
            <a:ext cx="83329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dirty="0">
                <a:solidFill>
                  <a:srgbClr val="000000"/>
                </a:solidFill>
                <a:latin typeface="Arial"/>
              </a:rPr>
              <a:t>Go to: </a:t>
            </a:r>
            <a:r>
              <a:rPr lang="en-GB" sz="1800" b="0" u="sng" strike="noStrike" spc="-1" dirty="0">
                <a:solidFill>
                  <a:srgbClr val="009999"/>
                </a:solidFill>
                <a:uFillTx/>
                <a:latin typeface="Arial"/>
                <a:hlinkClick r:id="rId8"/>
              </a:rPr>
              <a:t>https://www.earthlearningidea.com/Video/V15_Spotrock8.html</a:t>
            </a:r>
            <a:r>
              <a:rPr lang="en-GB" sz="1800" b="0" strike="noStrike" spc="-1" dirty="0">
                <a:solidFill>
                  <a:srgbClr val="1155CC"/>
                </a:solidFill>
                <a:uFillTx/>
                <a:latin typeface="Arial"/>
              </a:rPr>
              <a:t> </a:t>
            </a:r>
            <a:r>
              <a:rPr lang="en-GB" sz="1800" b="0" strike="noStrike" spc="-1" dirty="0">
                <a:solidFill>
                  <a:srgbClr val="000000"/>
                </a:solidFill>
                <a:latin typeface="Arial"/>
              </a:rPr>
              <a:t>hyperlink</a:t>
            </a:r>
            <a:endParaRPr lang="en-GB"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20000"/>
    </mc:Choice>
    <mc:Fallback xmlns="" xmlns:p15="http://schemas.microsoft.com/office/powerpoint/2012/main">
      <p:transition spd="slow" advTm="2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CustomShape 1"/>
          <p:cNvSpPr/>
          <p:nvPr/>
        </p:nvSpPr>
        <p:spPr>
          <a:xfrm>
            <a:off x="533520" y="1484640"/>
            <a:ext cx="8286480" cy="2163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a:solidFill>
                  <a:srgbClr val="000000"/>
                </a:solidFill>
                <a:latin typeface="Arial"/>
              </a:rPr>
              <a:t>5.  Weak or strong?:  Which are the strongest rocks?</a:t>
            </a:r>
            <a:endParaRPr lang="en-GB" sz="2000" b="0" strike="noStrike" spc="-1">
              <a:latin typeface="Arial"/>
            </a:endParaRPr>
          </a:p>
          <a:p>
            <a:pPr>
              <a:lnSpc>
                <a:spcPct val="100000"/>
              </a:lnSpc>
            </a:pPr>
            <a:endParaRPr lang="en-GB" sz="2000" b="0" strike="noStrike" spc="-1">
              <a:latin typeface="Arial"/>
            </a:endParaRPr>
          </a:p>
          <a:p>
            <a:pPr>
              <a:lnSpc>
                <a:spcPct val="100000"/>
              </a:lnSpc>
            </a:pPr>
            <a:r>
              <a:rPr lang="en-GB" sz="2000" b="0" strike="noStrike" spc="-1">
                <a:solidFill>
                  <a:srgbClr val="000000"/>
                </a:solidFill>
                <a:latin typeface="Arial"/>
              </a:rPr>
              <a:t>This investigates which makes a rock stronger, having interlocking grains or cemented grains.</a:t>
            </a:r>
            <a:endParaRPr lang="en-GB" sz="2000" b="0" strike="noStrike" spc="-1">
              <a:latin typeface="Arial"/>
            </a:endParaRPr>
          </a:p>
          <a:p>
            <a:pPr>
              <a:lnSpc>
                <a:spcPct val="100000"/>
              </a:lnSpc>
            </a:pPr>
            <a:r>
              <a:rPr lang="en-GB" sz="2000" b="0" strike="noStrike" spc="-1">
                <a:solidFill>
                  <a:srgbClr val="000000"/>
                </a:solidFill>
                <a:latin typeface="Arial"/>
              </a:rPr>
              <a:t> </a:t>
            </a:r>
            <a:endParaRPr lang="en-GB" sz="2000" b="0" strike="noStrike" spc="-1">
              <a:latin typeface="Arial"/>
            </a:endParaRPr>
          </a:p>
          <a:p>
            <a:pPr>
              <a:lnSpc>
                <a:spcPct val="100000"/>
              </a:lnSpc>
            </a:pPr>
            <a:r>
              <a:rPr lang="en-GB" sz="2000" b="0" strike="noStrike" spc="-1">
                <a:solidFill>
                  <a:srgbClr val="000000"/>
                </a:solidFill>
                <a:latin typeface="Arial"/>
              </a:rPr>
              <a:t>Compare the two rocks by scraping them with a spoon or other metal object, such as a coin, on to a piece of paper.</a:t>
            </a:r>
            <a:endParaRPr lang="en-GB" sz="2000" b="0" strike="noStrike" spc="-1">
              <a:latin typeface="Arial"/>
            </a:endParaRPr>
          </a:p>
        </p:txBody>
      </p:sp>
      <p:pic>
        <p:nvPicPr>
          <p:cNvPr id="459" name="Picture 9" descr="granite hand specimen"/>
          <p:cNvPicPr/>
          <p:nvPr/>
        </p:nvPicPr>
        <p:blipFill>
          <a:blip r:embed="rId3">
            <a:extLst>
              <a:ext uri="{BEBA8EAE-BF5A-486C-A8C5-ECC9F3942E4B}">
                <a14:imgProps xmlns:a14="http://schemas.microsoft.com/office/drawing/2010/main">
                  <a14:imgLayer>
                    <a14:imgEffect>
                      <a14:sharpenSoften amount="50000"/>
                    </a14:imgEffect>
                  </a14:imgLayer>
                </a14:imgProps>
              </a:ext>
            </a:extLst>
          </a:blip>
          <a:srcRect l="23625" t="14803" r="31357" b="33386"/>
          <a:stretch/>
        </p:blipFill>
        <p:spPr>
          <a:xfrm>
            <a:off x="1475640" y="3824280"/>
            <a:ext cx="1653840" cy="1296720"/>
          </a:xfrm>
          <a:prstGeom prst="rect">
            <a:avLst/>
          </a:prstGeom>
          <a:ln w="9360">
            <a:solidFill>
              <a:schemeClr val="tx1"/>
            </a:solidFill>
            <a:miter/>
          </a:ln>
        </p:spPr>
      </p:pic>
      <p:sp>
        <p:nvSpPr>
          <p:cNvPr id="460" name="CustomShape 2"/>
          <p:cNvSpPr/>
          <p:nvPr/>
        </p:nvSpPr>
        <p:spPr>
          <a:xfrm>
            <a:off x="1256040" y="3966120"/>
            <a:ext cx="6389280" cy="1431720"/>
          </a:xfrm>
          <a:custGeom>
            <a:avLst/>
            <a:gdLst/>
            <a:ahLst/>
            <a:cxnLst/>
            <a:rect l="l" t="t" r="r" b="b"/>
            <a:pathLst>
              <a:path w="6389783" h="1432193">
                <a:moveTo>
                  <a:pt x="881349" y="0"/>
                </a:moveTo>
                <a:lnTo>
                  <a:pt x="0" y="1432193"/>
                </a:lnTo>
                <a:lnTo>
                  <a:pt x="5629619" y="1421176"/>
                </a:lnTo>
                <a:lnTo>
                  <a:pt x="6389783" y="0"/>
                </a:lnTo>
                <a:lnTo>
                  <a:pt x="881349" y="0"/>
                </a:lnTo>
                <a:close/>
              </a:path>
            </a:pathLst>
          </a:custGeom>
          <a:noFill/>
          <a:ln w="9360">
            <a:noFill/>
          </a:ln>
        </p:spPr>
        <p:style>
          <a:lnRef idx="0">
            <a:scrgbClr r="0" g="0" b="0"/>
          </a:lnRef>
          <a:fillRef idx="0">
            <a:scrgbClr r="0" g="0" b="0"/>
          </a:fillRef>
          <a:effectRef idx="0">
            <a:scrgbClr r="0" g="0" b="0"/>
          </a:effectRef>
          <a:fontRef idx="minor"/>
        </p:style>
      </p:sp>
      <p:pic>
        <p:nvPicPr>
          <p:cNvPr id="461" name="Picture 2" descr="File:Teaspoon.jpg"/>
          <p:cNvPicPr/>
          <p:nvPr/>
        </p:nvPicPr>
        <p:blipFill>
          <a:blip r:embed="rId4"/>
          <a:srcRect l="27735" t="5878" r="16052" b="5878"/>
          <a:stretch/>
        </p:blipFill>
        <p:spPr>
          <a:xfrm rot="16200000">
            <a:off x="4465080" y="3125520"/>
            <a:ext cx="604440" cy="2592000"/>
          </a:xfrm>
          <a:prstGeom prst="rect">
            <a:avLst/>
          </a:prstGeom>
          <a:ln>
            <a:solidFill>
              <a:schemeClr val="tx1"/>
            </a:solidFill>
          </a:ln>
        </p:spPr>
      </p:pic>
      <p:pic>
        <p:nvPicPr>
          <p:cNvPr id="462" name="Picture 13" descr="sandstone hand specimen"/>
          <p:cNvPicPr/>
          <p:nvPr/>
        </p:nvPicPr>
        <p:blipFill>
          <a:blip r:embed="rId5">
            <a:extLst>
              <a:ext uri="{BEBA8EAE-BF5A-486C-A8C5-ECC9F3942E4B}">
                <a14:imgProps xmlns:a14="http://schemas.microsoft.com/office/drawing/2010/main">
                  <a14:imgLayer>
                    <a14:imgEffect>
                      <a14:sharpenSoften amount="50000"/>
                    </a14:imgEffect>
                  </a14:imgLayer>
                </a14:imgProps>
              </a:ext>
            </a:extLst>
          </a:blip>
          <a:srcRect l="25344" t="18476" r="26632" b="31013"/>
          <a:stretch/>
        </p:blipFill>
        <p:spPr>
          <a:xfrm>
            <a:off x="6444360" y="3827520"/>
            <a:ext cx="1652400" cy="1293480"/>
          </a:xfrm>
          <a:prstGeom prst="rect">
            <a:avLst/>
          </a:prstGeom>
          <a:ln w="9360">
            <a:solidFill>
              <a:schemeClr val="tx1"/>
            </a:solidFill>
            <a:miter/>
          </a:ln>
        </p:spPr>
      </p:pic>
      <p:sp>
        <p:nvSpPr>
          <p:cNvPr id="463" name="CustomShape 3"/>
          <p:cNvSpPr/>
          <p:nvPr/>
        </p:nvSpPr>
        <p:spPr>
          <a:xfrm>
            <a:off x="3471480" y="4798080"/>
            <a:ext cx="259200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a:solidFill>
                  <a:srgbClr val="000000"/>
                </a:solidFill>
                <a:latin typeface="Arial"/>
              </a:rPr>
              <a:t>Teaspoon (</a:t>
            </a:r>
            <a:r>
              <a:rPr lang="en-GB" sz="1800" b="0" i="1" strike="noStrike" spc="-1">
                <a:solidFill>
                  <a:srgbClr val="000000"/>
                </a:solidFill>
                <a:latin typeface="Arial"/>
              </a:rPr>
              <a:t>S. Sepp</a:t>
            </a:r>
            <a:r>
              <a:rPr lang="en-GB" sz="1800" b="0" strike="noStrike" spc="-1">
                <a:solidFill>
                  <a:srgbClr val="000000"/>
                </a:solidFill>
                <a:latin typeface="Arial"/>
              </a:rPr>
              <a:t>)</a:t>
            </a:r>
            <a:endParaRPr lang="en-GB" sz="1800" b="0" strike="noStrike" spc="-1">
              <a:latin typeface="Arial"/>
            </a:endParaRPr>
          </a:p>
          <a:p>
            <a:pPr algn="ctr">
              <a:lnSpc>
                <a:spcPct val="100000"/>
              </a:lnSpc>
            </a:pPr>
            <a:endParaRPr lang="en-GB" sz="1800" b="0" strike="noStrike" spc="-1">
              <a:latin typeface="Arial"/>
            </a:endParaRPr>
          </a:p>
        </p:txBody>
      </p:sp>
      <p:sp>
        <p:nvSpPr>
          <p:cNvPr id="464" name="CustomShape 4"/>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20000"/>
    </mc:Choice>
    <mc:Fallback xmlns="" xmlns:p15="http://schemas.microsoft.com/office/powerpoint/2012/main">
      <p:transition spd="slow"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extShape 1"/>
          <p:cNvSpPr txBox="1"/>
          <p:nvPr/>
        </p:nvSpPr>
        <p:spPr>
          <a:xfrm>
            <a:off x="611640" y="260640"/>
            <a:ext cx="8136720" cy="720360"/>
          </a:xfrm>
          <a:prstGeom prst="rect">
            <a:avLst/>
          </a:prstGeom>
          <a:noFill/>
          <a:ln>
            <a:noFill/>
          </a:ln>
        </p:spPr>
        <p:txBody>
          <a:bodyPr lIns="90000" tIns="45000" rIns="90000" bIns="45000">
            <a:noAutofit/>
          </a:bodyPr>
          <a:lstStyle/>
          <a:p>
            <a:pPr algn="ctr">
              <a:lnSpc>
                <a:spcPct val="100000"/>
              </a:lnSpc>
            </a:pPr>
            <a:r>
              <a:rPr lang="en-GB" sz="2800" b="1" strike="noStrike" spc="-1">
                <a:solidFill>
                  <a:srgbClr val="000000"/>
                </a:solidFill>
                <a:latin typeface="Arial"/>
              </a:rPr>
              <a:t>Earthlearningidea</a:t>
            </a:r>
            <a:r>
              <a:rPr lang="en-GB" sz="4400" b="1" strike="noStrike" spc="-1">
                <a:solidFill>
                  <a:srgbClr val="000000"/>
                </a:solidFill>
                <a:latin typeface="Arial"/>
              </a:rPr>
              <a:t> </a:t>
            </a:r>
            <a:r>
              <a:rPr lang="en-GB" sz="2400" b="1" strike="noStrike" spc="-1">
                <a:solidFill>
                  <a:srgbClr val="000000"/>
                </a:solidFill>
                <a:latin typeface="Arial"/>
              </a:rPr>
              <a:t>online video workshops</a:t>
            </a:r>
            <a:endParaRPr lang="en-GB" sz="2400" b="0" strike="noStrike" spc="-1">
              <a:solidFill>
                <a:srgbClr val="000000"/>
              </a:solidFill>
              <a:latin typeface="Arial"/>
            </a:endParaRPr>
          </a:p>
        </p:txBody>
      </p:sp>
      <p:sp>
        <p:nvSpPr>
          <p:cNvPr id="275" name="TextShape 2"/>
          <p:cNvSpPr txBox="1"/>
          <p:nvPr/>
        </p:nvSpPr>
        <p:spPr>
          <a:xfrm>
            <a:off x="683640" y="1124640"/>
            <a:ext cx="8208720" cy="5472360"/>
          </a:xfrm>
          <a:prstGeom prst="rect">
            <a:avLst/>
          </a:prstGeom>
          <a:noFill/>
          <a:ln>
            <a:noFill/>
          </a:ln>
        </p:spPr>
        <p:txBody>
          <a:bodyPr lIns="90000" tIns="45000" rIns="90000" bIns="45000">
            <a:noAutofit/>
          </a:bodyPr>
          <a:lstStyle/>
          <a:p>
            <a:pPr>
              <a:lnSpc>
                <a:spcPct val="100000"/>
              </a:lnSpc>
              <a:spcBef>
                <a:spcPts val="479"/>
              </a:spcBef>
              <a:tabLst>
                <a:tab pos="0" algn="l"/>
              </a:tabLst>
            </a:pPr>
            <a:r>
              <a:rPr lang="en-GB" sz="2400" b="1" strike="noStrike" spc="-1">
                <a:solidFill>
                  <a:srgbClr val="000000"/>
                </a:solidFill>
                <a:latin typeface="Arial"/>
              </a:rPr>
              <a:t>Purpose – ESEU background</a:t>
            </a:r>
            <a:endParaRPr lang="en-GB" sz="2400" b="0" strike="noStrike" spc="-1">
              <a:solidFill>
                <a:srgbClr val="000000"/>
              </a:solidFill>
              <a:latin typeface="Arial"/>
            </a:endParaRPr>
          </a:p>
          <a:p>
            <a:pPr marL="343080" indent="-342720">
              <a:lnSpc>
                <a:spcPct val="100000"/>
              </a:lnSpc>
              <a:spcBef>
                <a:spcPts val="479"/>
              </a:spcBef>
              <a:buClr>
                <a:srgbClr val="000000"/>
              </a:buClr>
              <a:buFont typeface="Symbol" charset="2"/>
              <a:buChar char=""/>
              <a:tabLst>
                <a:tab pos="0" algn="l"/>
              </a:tabLst>
            </a:pPr>
            <a:r>
              <a:rPr lang="en-GB" sz="2400" b="0" strike="noStrike" spc="-1">
                <a:solidFill>
                  <a:srgbClr val="000000"/>
                </a:solidFill>
                <a:latin typeface="Arial"/>
              </a:rPr>
              <a:t>Most Earthlearningidea online video workshops are based, with permission, on workshops originally developed by the Earth Science Education Unit (ESEU)</a:t>
            </a:r>
          </a:p>
          <a:p>
            <a:pPr marL="343080" indent="-342720">
              <a:lnSpc>
                <a:spcPct val="100000"/>
              </a:lnSpc>
              <a:spcBef>
                <a:spcPts val="479"/>
              </a:spcBef>
              <a:buClr>
                <a:srgbClr val="000000"/>
              </a:buClr>
              <a:buFont typeface="Symbol" charset="2"/>
              <a:buChar char=""/>
              <a:tabLst>
                <a:tab pos="0" algn="l"/>
              </a:tabLst>
            </a:pPr>
            <a:r>
              <a:rPr lang="en-GB" sz="2400" b="0" strike="noStrike" spc="-1">
                <a:solidFill>
                  <a:srgbClr val="000000"/>
                </a:solidFill>
                <a:latin typeface="Arial"/>
              </a:rPr>
              <a:t>These were designed as interactive workshops for teachers and trainees, involving interaction, discussion and presentations by participants to others</a:t>
            </a:r>
          </a:p>
          <a:p>
            <a:pPr marL="343080" indent="-342720">
              <a:lnSpc>
                <a:spcPct val="100000"/>
              </a:lnSpc>
              <a:spcBef>
                <a:spcPts val="479"/>
              </a:spcBef>
              <a:buClr>
                <a:srgbClr val="000000"/>
              </a:buClr>
              <a:buFont typeface="Symbol" charset="2"/>
              <a:buChar char=""/>
              <a:tabLst>
                <a:tab pos="0" algn="l"/>
              </a:tabLst>
            </a:pPr>
            <a:r>
              <a:rPr lang="en-GB" sz="2400" b="0" strike="noStrike" spc="-1">
                <a:solidFill>
                  <a:srgbClr val="000000"/>
                </a:solidFill>
                <a:latin typeface="Arial"/>
              </a:rPr>
              <a:t>Global research into professional development workshops shows that these aspects are critical to success</a:t>
            </a:r>
          </a:p>
          <a:p>
            <a:pPr marL="343080" indent="-342720">
              <a:lnSpc>
                <a:spcPct val="100000"/>
              </a:lnSpc>
              <a:spcBef>
                <a:spcPts val="479"/>
              </a:spcBef>
              <a:buClr>
                <a:srgbClr val="000000"/>
              </a:buClr>
              <a:buFont typeface="Symbol" charset="2"/>
              <a:buChar char=""/>
              <a:tabLst>
                <a:tab pos="0" algn="l"/>
              </a:tabLst>
            </a:pPr>
            <a:r>
              <a:rPr lang="en-GB" sz="2400" b="0" strike="noStrike" spc="-1">
                <a:solidFill>
                  <a:srgbClr val="000000"/>
                </a:solidFill>
                <a:latin typeface="Arial"/>
              </a:rPr>
              <a:t>ESEU research shows that this workshop approach is highly successful in changing teaching in schools; evaluation feedback has also been very strong</a:t>
            </a:r>
          </a:p>
          <a:p>
            <a:pPr>
              <a:lnSpc>
                <a:spcPct val="100000"/>
              </a:lnSpc>
              <a:spcBef>
                <a:spcPts val="479"/>
              </a:spcBef>
              <a:tabLst>
                <a:tab pos="0" algn="l"/>
              </a:tabLst>
            </a:pPr>
            <a:endParaRPr lang="en-GB" sz="24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25000"/>
    </mc:Choice>
    <mc:Fallback xmlns="" xmlns:p15="http://schemas.microsoft.com/office/powerpoint/2012/main">
      <p:transition spd="slow" advTm="25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CustomShape 1"/>
          <p:cNvSpPr/>
          <p:nvPr/>
        </p:nvSpPr>
        <p:spPr>
          <a:xfrm>
            <a:off x="533520" y="1484640"/>
            <a:ext cx="8286480" cy="2163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a:solidFill>
                  <a:srgbClr val="000000"/>
                </a:solidFill>
                <a:latin typeface="Arial"/>
              </a:rPr>
              <a:t>5.  Weak or strong?:  Which are the strongest rocks?</a:t>
            </a:r>
            <a:endParaRPr lang="en-GB" sz="2000" b="0" strike="noStrike" spc="-1">
              <a:latin typeface="Arial"/>
            </a:endParaRPr>
          </a:p>
          <a:p>
            <a:pPr>
              <a:lnSpc>
                <a:spcPct val="100000"/>
              </a:lnSpc>
            </a:pPr>
            <a:endParaRPr lang="en-GB" sz="2000" b="0" strike="noStrike" spc="-1">
              <a:latin typeface="Arial"/>
            </a:endParaRPr>
          </a:p>
          <a:p>
            <a:pPr>
              <a:lnSpc>
                <a:spcPct val="100000"/>
              </a:lnSpc>
            </a:pPr>
            <a:r>
              <a:rPr lang="en-GB" sz="2000" b="0" strike="noStrike" spc="-1">
                <a:solidFill>
                  <a:srgbClr val="000000"/>
                </a:solidFill>
                <a:latin typeface="Arial"/>
              </a:rPr>
              <a:t>This investigates which makes a rock stronger, having interlocking grains or cemented grains.</a:t>
            </a:r>
            <a:endParaRPr lang="en-GB" sz="2000" b="0" strike="noStrike" spc="-1">
              <a:latin typeface="Arial"/>
            </a:endParaRPr>
          </a:p>
          <a:p>
            <a:pPr>
              <a:lnSpc>
                <a:spcPct val="100000"/>
              </a:lnSpc>
            </a:pPr>
            <a:r>
              <a:rPr lang="en-GB" sz="2000" b="0" strike="noStrike" spc="-1">
                <a:solidFill>
                  <a:srgbClr val="000000"/>
                </a:solidFill>
                <a:latin typeface="Arial"/>
              </a:rPr>
              <a:t> </a:t>
            </a:r>
            <a:endParaRPr lang="en-GB" sz="2000" b="0" strike="noStrike" spc="-1">
              <a:latin typeface="Arial"/>
            </a:endParaRPr>
          </a:p>
          <a:p>
            <a:pPr>
              <a:lnSpc>
                <a:spcPct val="100000"/>
              </a:lnSpc>
            </a:pPr>
            <a:r>
              <a:rPr lang="en-GB" sz="2000" b="0" strike="noStrike" spc="-1">
                <a:solidFill>
                  <a:srgbClr val="000000"/>
                </a:solidFill>
                <a:latin typeface="Arial"/>
              </a:rPr>
              <a:t>Compare the two rocks by scraping them with a spoon or other metal object, such as a coin, on to a piece of paper.</a:t>
            </a:r>
            <a:endParaRPr lang="en-GB" sz="2000" b="0" strike="noStrike" spc="-1">
              <a:latin typeface="Arial"/>
            </a:endParaRPr>
          </a:p>
        </p:txBody>
      </p:sp>
      <p:sp>
        <p:nvSpPr>
          <p:cNvPr id="466" name="CustomShape 2"/>
          <p:cNvSpPr/>
          <p:nvPr/>
        </p:nvSpPr>
        <p:spPr>
          <a:xfrm>
            <a:off x="435960" y="5409360"/>
            <a:ext cx="848124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strike="noStrike" spc="-1" dirty="0">
                <a:solidFill>
                  <a:srgbClr val="000000"/>
                </a:solidFill>
                <a:latin typeface="Arial"/>
              </a:rPr>
              <a:t>The difference is usually very clear – rocks crumble if the cement between the grains is not very strong (the grainy rock), whilst having interlocking crystals makes rocks strong (the speckled rock).</a:t>
            </a:r>
            <a:endParaRPr lang="en-GB" sz="2000" b="0" strike="noStrike" spc="-1" dirty="0">
              <a:latin typeface="Arial"/>
            </a:endParaRPr>
          </a:p>
        </p:txBody>
      </p:sp>
      <p:pic>
        <p:nvPicPr>
          <p:cNvPr id="467" name="Picture 9" descr="granite hand specimen"/>
          <p:cNvPicPr/>
          <p:nvPr/>
        </p:nvPicPr>
        <p:blipFill>
          <a:blip r:embed="rId3">
            <a:extLst>
              <a:ext uri="{BEBA8EAE-BF5A-486C-A8C5-ECC9F3942E4B}">
                <a14:imgProps xmlns:a14="http://schemas.microsoft.com/office/drawing/2010/main">
                  <a14:imgLayer>
                    <a14:imgEffect>
                      <a14:sharpenSoften amount="50000"/>
                    </a14:imgEffect>
                  </a14:imgLayer>
                </a14:imgProps>
              </a:ext>
            </a:extLst>
          </a:blip>
          <a:srcRect l="23625" t="14803" r="31357" b="33386"/>
          <a:stretch/>
        </p:blipFill>
        <p:spPr>
          <a:xfrm>
            <a:off x="1475640" y="3824280"/>
            <a:ext cx="1653840" cy="1296720"/>
          </a:xfrm>
          <a:prstGeom prst="rect">
            <a:avLst/>
          </a:prstGeom>
          <a:ln w="9360">
            <a:solidFill>
              <a:schemeClr val="tx1"/>
            </a:solidFill>
            <a:miter/>
          </a:ln>
        </p:spPr>
      </p:pic>
      <p:sp>
        <p:nvSpPr>
          <p:cNvPr id="468" name="CustomShape 3"/>
          <p:cNvSpPr/>
          <p:nvPr/>
        </p:nvSpPr>
        <p:spPr>
          <a:xfrm>
            <a:off x="1256040" y="3966120"/>
            <a:ext cx="6389280" cy="1431720"/>
          </a:xfrm>
          <a:custGeom>
            <a:avLst/>
            <a:gdLst/>
            <a:ahLst/>
            <a:cxnLst/>
            <a:rect l="l" t="t" r="r" b="b"/>
            <a:pathLst>
              <a:path w="6389783" h="1432193">
                <a:moveTo>
                  <a:pt x="881349" y="0"/>
                </a:moveTo>
                <a:lnTo>
                  <a:pt x="0" y="1432193"/>
                </a:lnTo>
                <a:lnTo>
                  <a:pt x="5629619" y="1421176"/>
                </a:lnTo>
                <a:lnTo>
                  <a:pt x="6389783" y="0"/>
                </a:lnTo>
                <a:lnTo>
                  <a:pt x="881349" y="0"/>
                </a:lnTo>
                <a:close/>
              </a:path>
            </a:pathLst>
          </a:custGeom>
          <a:noFill/>
          <a:ln w="9360">
            <a:noFill/>
          </a:ln>
        </p:spPr>
        <p:style>
          <a:lnRef idx="0">
            <a:scrgbClr r="0" g="0" b="0"/>
          </a:lnRef>
          <a:fillRef idx="0">
            <a:scrgbClr r="0" g="0" b="0"/>
          </a:fillRef>
          <a:effectRef idx="0">
            <a:scrgbClr r="0" g="0" b="0"/>
          </a:effectRef>
          <a:fontRef idx="minor"/>
        </p:style>
      </p:sp>
      <p:pic>
        <p:nvPicPr>
          <p:cNvPr id="469" name="Picture 2" descr="File:Teaspoon.jpg"/>
          <p:cNvPicPr/>
          <p:nvPr/>
        </p:nvPicPr>
        <p:blipFill>
          <a:blip r:embed="rId4"/>
          <a:srcRect l="27735" t="5878" r="16052" b="5878"/>
          <a:stretch/>
        </p:blipFill>
        <p:spPr>
          <a:xfrm rot="16200000">
            <a:off x="4465080" y="3125520"/>
            <a:ext cx="604440" cy="2592000"/>
          </a:xfrm>
          <a:prstGeom prst="rect">
            <a:avLst/>
          </a:prstGeom>
          <a:ln>
            <a:solidFill>
              <a:schemeClr val="tx1"/>
            </a:solidFill>
          </a:ln>
        </p:spPr>
      </p:pic>
      <p:pic>
        <p:nvPicPr>
          <p:cNvPr id="470" name="Picture 13" descr="sandstone hand specimen"/>
          <p:cNvPicPr/>
          <p:nvPr/>
        </p:nvPicPr>
        <p:blipFill>
          <a:blip r:embed="rId5">
            <a:extLst>
              <a:ext uri="{BEBA8EAE-BF5A-486C-A8C5-ECC9F3942E4B}">
                <a14:imgProps xmlns:a14="http://schemas.microsoft.com/office/drawing/2010/main">
                  <a14:imgLayer>
                    <a14:imgEffect>
                      <a14:sharpenSoften amount="50000"/>
                    </a14:imgEffect>
                  </a14:imgLayer>
                </a14:imgProps>
              </a:ext>
            </a:extLst>
          </a:blip>
          <a:srcRect l="25344" t="18476" r="26632" b="31013"/>
          <a:stretch/>
        </p:blipFill>
        <p:spPr>
          <a:xfrm>
            <a:off x="6444360" y="3827520"/>
            <a:ext cx="1652400" cy="1293480"/>
          </a:xfrm>
          <a:prstGeom prst="rect">
            <a:avLst/>
          </a:prstGeom>
          <a:ln w="9360">
            <a:solidFill>
              <a:schemeClr val="tx1"/>
            </a:solidFill>
            <a:miter/>
          </a:ln>
        </p:spPr>
      </p:pic>
      <p:sp>
        <p:nvSpPr>
          <p:cNvPr id="471" name="CustomShape 4"/>
          <p:cNvSpPr/>
          <p:nvPr/>
        </p:nvSpPr>
        <p:spPr>
          <a:xfrm>
            <a:off x="3471480" y="4798080"/>
            <a:ext cx="259200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dirty="0">
                <a:solidFill>
                  <a:srgbClr val="000000"/>
                </a:solidFill>
                <a:latin typeface="Arial"/>
              </a:rPr>
              <a:t>Teaspoon (</a:t>
            </a:r>
            <a:r>
              <a:rPr lang="en-GB" sz="1800" b="0" i="1" strike="noStrike" spc="-1" dirty="0">
                <a:solidFill>
                  <a:srgbClr val="000000"/>
                </a:solidFill>
                <a:latin typeface="Arial"/>
              </a:rPr>
              <a:t>S. Sepp</a:t>
            </a:r>
            <a:r>
              <a:rPr lang="en-GB" sz="1800" b="0" strike="noStrike" spc="-1" dirty="0">
                <a:solidFill>
                  <a:srgbClr val="000000"/>
                </a:solidFill>
                <a:latin typeface="Arial"/>
              </a:rPr>
              <a:t>)</a:t>
            </a:r>
            <a:endParaRPr lang="en-GB" sz="1800" b="0" strike="noStrike" spc="-1" dirty="0">
              <a:latin typeface="Arial"/>
            </a:endParaRPr>
          </a:p>
          <a:p>
            <a:pPr algn="ctr">
              <a:lnSpc>
                <a:spcPct val="100000"/>
              </a:lnSpc>
            </a:pPr>
            <a:endParaRPr lang="en-GB" sz="1800" b="0" strike="noStrike" spc="-1" dirty="0">
              <a:latin typeface="Arial"/>
            </a:endParaRPr>
          </a:p>
        </p:txBody>
      </p:sp>
      <p:sp>
        <p:nvSpPr>
          <p:cNvPr id="472" name="CustomShape 5"/>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22000"/>
    </mc:Choice>
    <mc:Fallback xmlns="" xmlns:p15="http://schemas.microsoft.com/office/powerpoint/2012/main">
      <p:transition spd="slow" advTm="22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CustomShape 1"/>
          <p:cNvSpPr/>
          <p:nvPr/>
        </p:nvSpPr>
        <p:spPr>
          <a:xfrm>
            <a:off x="521280" y="1296000"/>
            <a:ext cx="609012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r>
              <a:rPr lang="en-GB" sz="2000" b="1" strike="noStrike" spc="-1">
                <a:solidFill>
                  <a:srgbClr val="000000"/>
                </a:solidFill>
                <a:latin typeface="Arial"/>
              </a:rPr>
              <a:t>6.  Rock sort 1 – two great groups</a:t>
            </a:r>
            <a:endParaRPr lang="en-GB" sz="2000" b="0" strike="noStrike" spc="-1">
              <a:latin typeface="Arial"/>
            </a:endParaRPr>
          </a:p>
        </p:txBody>
      </p:sp>
      <p:sp>
        <p:nvSpPr>
          <p:cNvPr id="474"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pic>
        <p:nvPicPr>
          <p:cNvPr id="475" name="Picture 2"/>
          <p:cNvPicPr/>
          <p:nvPr/>
        </p:nvPicPr>
        <p:blipFill>
          <a:blip r:embed="rId2"/>
          <a:srcRect l="35650" t="37004" r="25821" b="18761"/>
          <a:stretch/>
        </p:blipFill>
        <p:spPr>
          <a:xfrm>
            <a:off x="3366000" y="1722240"/>
            <a:ext cx="5486040" cy="3542400"/>
          </a:xfrm>
          <a:prstGeom prst="rect">
            <a:avLst/>
          </a:prstGeom>
          <a:ln>
            <a:noFill/>
          </a:ln>
        </p:spPr>
      </p:pic>
      <p:sp>
        <p:nvSpPr>
          <p:cNvPr id="476" name="CustomShape 3"/>
          <p:cNvSpPr/>
          <p:nvPr/>
        </p:nvSpPr>
        <p:spPr>
          <a:xfrm>
            <a:off x="5937480" y="1523880"/>
            <a:ext cx="384120" cy="3842640"/>
          </a:xfrm>
          <a:prstGeom prst="rect">
            <a:avLst/>
          </a:prstGeom>
          <a:solidFill>
            <a:srgbClr val="E5FFE5"/>
          </a:solidFill>
          <a:ln>
            <a:noFill/>
          </a:ln>
        </p:spPr>
        <p:style>
          <a:lnRef idx="2">
            <a:schemeClr val="accent1">
              <a:shade val="50000"/>
            </a:schemeClr>
          </a:lnRef>
          <a:fillRef idx="1">
            <a:schemeClr val="accent1"/>
          </a:fillRef>
          <a:effectRef idx="0">
            <a:schemeClr val="accent1"/>
          </a:effectRef>
          <a:fontRef idx="minor"/>
        </p:style>
      </p:sp>
      <p:sp>
        <p:nvSpPr>
          <p:cNvPr id="477" name="CustomShape 4"/>
          <p:cNvSpPr/>
          <p:nvPr/>
        </p:nvSpPr>
        <p:spPr>
          <a:xfrm>
            <a:off x="546480" y="5813280"/>
            <a:ext cx="82627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a:solidFill>
                  <a:srgbClr val="000000"/>
                </a:solidFill>
                <a:latin typeface="Arial"/>
              </a:rPr>
              <a:t>Go to: </a:t>
            </a:r>
            <a:r>
              <a:rPr lang="en-GB" sz="1800" b="0" u="sng" strike="noStrike" spc="-1">
                <a:solidFill>
                  <a:srgbClr val="009999"/>
                </a:solidFill>
                <a:uFillTx/>
                <a:latin typeface="Arial"/>
                <a:hlinkClick r:id="rId3"/>
              </a:rPr>
              <a:t>https://www.earthlearningidea.com/Video/V15_Spotrock9.html</a:t>
            </a:r>
            <a:r>
              <a:rPr lang="en-GB" sz="1800" b="0" strike="noStrike" spc="-1">
                <a:solidFill>
                  <a:srgbClr val="000000"/>
                </a:solidFill>
                <a:latin typeface="Arial"/>
              </a:rPr>
              <a:t> hyperlink</a:t>
            </a:r>
            <a:endParaRPr lang="en-GB"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35000"/>
    </mc:Choice>
    <mc:Fallback xmlns="" xmlns:p15="http://schemas.microsoft.com/office/powerpoint/2012/main">
      <p:transition spd="slow" advTm="3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CustomShape 1"/>
          <p:cNvSpPr/>
          <p:nvPr/>
        </p:nvSpPr>
        <p:spPr>
          <a:xfrm>
            <a:off x="521280" y="1296000"/>
            <a:ext cx="2919240" cy="5578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endParaRPr lang="en-GB" sz="1800" b="0" strike="noStrike" spc="-1">
              <a:latin typeface="Arial"/>
            </a:endParaRPr>
          </a:p>
          <a:p>
            <a:pPr marL="190440" indent="-190080">
              <a:lnSpc>
                <a:spcPct val="100000"/>
              </a:lnSpc>
              <a:tabLst>
                <a:tab pos="0" algn="l"/>
              </a:tabLst>
            </a:pPr>
            <a:endParaRPr lang="en-GB" sz="1800" b="0" strike="noStrike" spc="-1">
              <a:latin typeface="Arial"/>
            </a:endParaRPr>
          </a:p>
          <a:p>
            <a:pPr>
              <a:lnSpc>
                <a:spcPct val="100000"/>
              </a:lnSpc>
              <a:tabLst>
                <a:tab pos="0" algn="l"/>
              </a:tabLst>
            </a:pPr>
            <a:r>
              <a:rPr lang="en-GB" sz="2000" b="0" strike="noStrike" spc="-1">
                <a:solidFill>
                  <a:srgbClr val="000000"/>
                </a:solidFill>
                <a:latin typeface="Arial"/>
              </a:rPr>
              <a:t>You can now put the rocks into two great groups using two rock sorting cards (Cards 1 and 2):</a:t>
            </a:r>
            <a:endParaRPr lang="en-GB" sz="2000" b="0" strike="noStrike" spc="-1">
              <a:latin typeface="Arial"/>
            </a:endParaRPr>
          </a:p>
          <a:p>
            <a:pPr>
              <a:lnSpc>
                <a:spcPct val="100000"/>
              </a:lnSpc>
              <a:tabLst>
                <a:tab pos="0" algn="l"/>
              </a:tabLst>
            </a:pPr>
            <a:endParaRPr lang="en-GB" sz="2000" b="0" strike="noStrike" spc="-1">
              <a:latin typeface="Arial"/>
            </a:endParaRPr>
          </a:p>
          <a:p>
            <a:pPr marL="190440" indent="-190080">
              <a:lnSpc>
                <a:spcPct val="100000"/>
              </a:lnSpc>
              <a:buClr>
                <a:srgbClr val="000000"/>
              </a:buClr>
              <a:buSzPct val="150000"/>
              <a:buFont typeface="Symbol" charset="2"/>
              <a:buChar char=""/>
              <a:tabLst>
                <a:tab pos="0" algn="l"/>
              </a:tabLst>
            </a:pPr>
            <a:r>
              <a:rPr lang="en-GB" sz="2000" b="0" strike="noStrike" spc="-1">
                <a:solidFill>
                  <a:srgbClr val="000000"/>
                </a:solidFill>
                <a:latin typeface="Arial"/>
              </a:rPr>
              <a:t>‘</a:t>
            </a:r>
            <a:r>
              <a:rPr lang="en-GB" sz="2000" b="1" strike="noStrike" spc="-1">
                <a:solidFill>
                  <a:srgbClr val="000000"/>
                </a:solidFill>
                <a:latin typeface="Arial"/>
              </a:rPr>
              <a:t>Sedimentary</a:t>
            </a:r>
            <a:r>
              <a:rPr lang="en-GB" sz="2000" b="0" strike="noStrike" spc="-1">
                <a:solidFill>
                  <a:srgbClr val="000000"/>
                </a:solidFill>
                <a:latin typeface="Arial"/>
              </a:rPr>
              <a:t>’ rocks have grains stuck together (by glue or cement) and are permeable and weak</a:t>
            </a:r>
            <a:endParaRPr lang="en-GB" sz="2000" b="0" strike="noStrike" spc="-1">
              <a:latin typeface="Arial"/>
            </a:endParaRPr>
          </a:p>
          <a:p>
            <a:pPr marL="190440" indent="-190080">
              <a:lnSpc>
                <a:spcPct val="100000"/>
              </a:lnSpc>
              <a:buClr>
                <a:srgbClr val="000000"/>
              </a:buClr>
              <a:buSzPct val="150000"/>
              <a:buFont typeface="Symbol" charset="2"/>
              <a:buChar char=""/>
              <a:tabLst>
                <a:tab pos="0" algn="l"/>
              </a:tabLst>
            </a:pPr>
            <a:r>
              <a:rPr lang="en-GB" sz="2000" b="0" strike="noStrike" spc="-1">
                <a:solidFill>
                  <a:srgbClr val="000000"/>
                </a:solidFill>
                <a:latin typeface="Arial"/>
              </a:rPr>
              <a:t>‘</a:t>
            </a:r>
            <a:r>
              <a:rPr lang="en-GB" sz="2000" b="1" strike="noStrike" spc="-1">
                <a:solidFill>
                  <a:srgbClr val="000000"/>
                </a:solidFill>
                <a:latin typeface="Arial"/>
              </a:rPr>
              <a:t>Crystalline</a:t>
            </a:r>
            <a:r>
              <a:rPr lang="en-GB" sz="2000" b="0" strike="noStrike" spc="-1">
                <a:solidFill>
                  <a:srgbClr val="000000"/>
                </a:solidFill>
                <a:latin typeface="Arial"/>
              </a:rPr>
              <a:t>’ rocks have interlocking grains/ crystals with no permeability and are strong</a:t>
            </a:r>
            <a:endParaRPr lang="en-GB" sz="2000" b="0" strike="noStrike" spc="-1">
              <a:latin typeface="Arial"/>
            </a:endParaRPr>
          </a:p>
        </p:txBody>
      </p:sp>
      <p:sp>
        <p:nvSpPr>
          <p:cNvPr id="479"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pic>
        <p:nvPicPr>
          <p:cNvPr id="480" name="Picture 2"/>
          <p:cNvPicPr/>
          <p:nvPr/>
        </p:nvPicPr>
        <p:blipFill>
          <a:blip r:embed="rId2"/>
          <a:srcRect l="35650" t="37004" r="25821" b="18761"/>
          <a:stretch/>
        </p:blipFill>
        <p:spPr>
          <a:xfrm>
            <a:off x="3366000" y="1722240"/>
            <a:ext cx="5486040" cy="3542400"/>
          </a:xfrm>
          <a:prstGeom prst="rect">
            <a:avLst/>
          </a:prstGeom>
          <a:ln>
            <a:noFill/>
          </a:ln>
        </p:spPr>
      </p:pic>
      <p:sp>
        <p:nvSpPr>
          <p:cNvPr id="481" name="CustomShape 3"/>
          <p:cNvSpPr/>
          <p:nvPr/>
        </p:nvSpPr>
        <p:spPr>
          <a:xfrm>
            <a:off x="5937480" y="1523880"/>
            <a:ext cx="384120" cy="3842640"/>
          </a:xfrm>
          <a:prstGeom prst="rect">
            <a:avLst/>
          </a:prstGeom>
          <a:solidFill>
            <a:srgbClr val="E5FFE5"/>
          </a:solidFill>
          <a:ln>
            <a:noFill/>
          </a:ln>
        </p:spPr>
        <p:style>
          <a:lnRef idx="2">
            <a:schemeClr val="accent1">
              <a:shade val="50000"/>
            </a:schemeClr>
          </a:lnRef>
          <a:fillRef idx="1">
            <a:schemeClr val="accent1"/>
          </a:fillRef>
          <a:effectRef idx="0">
            <a:schemeClr val="accent1"/>
          </a:effectRef>
          <a:fontRef idx="minor"/>
        </p:style>
      </p:sp>
      <p:sp>
        <p:nvSpPr>
          <p:cNvPr id="482" name="CustomShape 4"/>
          <p:cNvSpPr/>
          <p:nvPr/>
        </p:nvSpPr>
        <p:spPr>
          <a:xfrm>
            <a:off x="3474720" y="5418000"/>
            <a:ext cx="5273280" cy="14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i="1" strike="noStrike" spc="-1">
                <a:solidFill>
                  <a:srgbClr val="000000"/>
                </a:solidFill>
                <a:latin typeface="Arial"/>
                <a:ea typeface="Times New Roman"/>
              </a:rPr>
              <a:t>Note: if these printed off rock sorting cards are not available, either use the cut out rock description cards or paper/sticky notes and a pen or pencil to write labels for the specimens.</a:t>
            </a:r>
            <a:endParaRPr lang="en-GB" sz="1800" b="0" strike="noStrike" spc="-1">
              <a:latin typeface="Arial"/>
            </a:endParaRPr>
          </a:p>
          <a:p>
            <a:pPr>
              <a:lnSpc>
                <a:spcPct val="100000"/>
              </a:lnSpc>
            </a:pPr>
            <a:endParaRPr lang="en-GB" sz="1800" b="0" strike="noStrike" spc="-1">
              <a:latin typeface="Arial"/>
            </a:endParaRPr>
          </a:p>
        </p:txBody>
      </p:sp>
      <p:sp>
        <p:nvSpPr>
          <p:cNvPr id="483" name="CustomShape 5"/>
          <p:cNvSpPr/>
          <p:nvPr/>
        </p:nvSpPr>
        <p:spPr>
          <a:xfrm>
            <a:off x="521280" y="1296000"/>
            <a:ext cx="609012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r>
              <a:rPr lang="en-GB" sz="2000" b="1" strike="noStrike" spc="-1">
                <a:solidFill>
                  <a:srgbClr val="000000"/>
                </a:solidFill>
                <a:latin typeface="Arial"/>
              </a:rPr>
              <a:t>6.  Rock sort 1 – two great groups</a:t>
            </a:r>
            <a:endParaRPr lang="en-GB"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35000"/>
    </mc:Choice>
    <mc:Fallback xmlns="" xmlns:p15="http://schemas.microsoft.com/office/powerpoint/2012/main">
      <p:transition spd="slow" advTm="3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 name="Picture 8" descr="A close up of a piece of paper&#10;&#10;Description automatically generated"/>
          <p:cNvPicPr/>
          <p:nvPr/>
        </p:nvPicPr>
        <p:blipFill>
          <a:blip r:embed="rId2">
            <a:extLst>
              <a:ext uri="{BEBA8EAE-BF5A-486C-A8C5-ECC9F3942E4B}">
                <a14:imgProps xmlns:a14="http://schemas.microsoft.com/office/drawing/2010/main">
                  <a14:imgLayer r:embed="rId3">
                    <a14:imgEffect>
                      <a14:brightnessContrast bright="30000" contrast="-40000"/>
                    </a14:imgEffect>
                  </a14:imgLayer>
                </a14:imgProps>
              </a:ext>
            </a:extLst>
          </a:blip>
          <a:srcRect l="2838" t="13658" b="6910"/>
          <a:stretch/>
        </p:blipFill>
        <p:spPr>
          <a:xfrm>
            <a:off x="3784320" y="1751400"/>
            <a:ext cx="5107680" cy="3322800"/>
          </a:xfrm>
          <a:prstGeom prst="rect">
            <a:avLst/>
          </a:prstGeom>
          <a:ln>
            <a:solidFill>
              <a:schemeClr val="tx1"/>
            </a:solidFill>
          </a:ln>
        </p:spPr>
      </p:pic>
      <p:sp>
        <p:nvSpPr>
          <p:cNvPr id="485" name="CustomShape 1"/>
          <p:cNvSpPr/>
          <p:nvPr/>
        </p:nvSpPr>
        <p:spPr>
          <a:xfrm>
            <a:off x="521280" y="1296000"/>
            <a:ext cx="2919240" cy="5578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endParaRPr lang="en-GB" sz="1800" b="0" strike="noStrike" spc="-1">
              <a:latin typeface="Arial"/>
            </a:endParaRPr>
          </a:p>
          <a:p>
            <a:pPr marL="190440" indent="-190080">
              <a:lnSpc>
                <a:spcPct val="100000"/>
              </a:lnSpc>
              <a:tabLst>
                <a:tab pos="0" algn="l"/>
              </a:tabLst>
            </a:pPr>
            <a:endParaRPr lang="en-GB" sz="1800" b="0" strike="noStrike" spc="-1">
              <a:latin typeface="Arial"/>
            </a:endParaRPr>
          </a:p>
          <a:p>
            <a:pPr>
              <a:lnSpc>
                <a:spcPct val="100000"/>
              </a:lnSpc>
              <a:tabLst>
                <a:tab pos="0" algn="l"/>
              </a:tabLst>
            </a:pPr>
            <a:r>
              <a:rPr lang="en-GB" sz="2000" b="0" strike="noStrike" spc="-1">
                <a:solidFill>
                  <a:srgbClr val="000000"/>
                </a:solidFill>
                <a:latin typeface="Arial"/>
              </a:rPr>
              <a:t>You can now put the rocks into two great groups using two sorting cards (Cards 1 and 2) :</a:t>
            </a:r>
            <a:endParaRPr lang="en-GB" sz="2000" b="0" strike="noStrike" spc="-1">
              <a:latin typeface="Arial"/>
            </a:endParaRPr>
          </a:p>
          <a:p>
            <a:pPr>
              <a:lnSpc>
                <a:spcPct val="100000"/>
              </a:lnSpc>
              <a:tabLst>
                <a:tab pos="0" algn="l"/>
              </a:tabLst>
            </a:pPr>
            <a:endParaRPr lang="en-GB" sz="2000" b="0" strike="noStrike" spc="-1">
              <a:latin typeface="Arial"/>
            </a:endParaRPr>
          </a:p>
          <a:p>
            <a:pPr marL="190440" indent="-190080">
              <a:lnSpc>
                <a:spcPct val="100000"/>
              </a:lnSpc>
              <a:buClr>
                <a:srgbClr val="000000"/>
              </a:buClr>
              <a:buSzPct val="150000"/>
              <a:buFont typeface="Symbol" charset="2"/>
              <a:buChar char=""/>
              <a:tabLst>
                <a:tab pos="0" algn="l"/>
              </a:tabLst>
            </a:pPr>
            <a:r>
              <a:rPr lang="en-GB" sz="2000" b="0" strike="noStrike" spc="-1">
                <a:solidFill>
                  <a:srgbClr val="000000"/>
                </a:solidFill>
                <a:latin typeface="Arial"/>
              </a:rPr>
              <a:t>‘</a:t>
            </a:r>
            <a:r>
              <a:rPr lang="en-GB" sz="2000" b="1" strike="noStrike" spc="-1">
                <a:solidFill>
                  <a:srgbClr val="000000"/>
                </a:solidFill>
                <a:latin typeface="Arial"/>
              </a:rPr>
              <a:t>Sedimentary</a:t>
            </a:r>
            <a:r>
              <a:rPr lang="en-GB" sz="2000" b="0" strike="noStrike" spc="-1">
                <a:solidFill>
                  <a:srgbClr val="000000"/>
                </a:solidFill>
                <a:latin typeface="Arial"/>
              </a:rPr>
              <a:t>’ rocks have grains stuck together (by glue or cement) and are permeable and weak</a:t>
            </a:r>
            <a:endParaRPr lang="en-GB" sz="2000" b="0" strike="noStrike" spc="-1">
              <a:latin typeface="Arial"/>
            </a:endParaRPr>
          </a:p>
          <a:p>
            <a:pPr marL="190440" indent="-190080">
              <a:lnSpc>
                <a:spcPct val="100000"/>
              </a:lnSpc>
              <a:buClr>
                <a:srgbClr val="000000"/>
              </a:buClr>
              <a:buSzPct val="150000"/>
              <a:buFont typeface="Symbol" charset="2"/>
              <a:buChar char=""/>
              <a:tabLst>
                <a:tab pos="0" algn="l"/>
              </a:tabLst>
            </a:pPr>
            <a:r>
              <a:rPr lang="en-GB" sz="2000" b="0" strike="noStrike" spc="-1">
                <a:solidFill>
                  <a:srgbClr val="000000"/>
                </a:solidFill>
                <a:latin typeface="Arial"/>
              </a:rPr>
              <a:t>‘</a:t>
            </a:r>
            <a:r>
              <a:rPr lang="en-GB" sz="2000" b="1" strike="noStrike" spc="-1">
                <a:solidFill>
                  <a:srgbClr val="000000"/>
                </a:solidFill>
                <a:latin typeface="Arial"/>
              </a:rPr>
              <a:t>Crystalline</a:t>
            </a:r>
            <a:r>
              <a:rPr lang="en-GB" sz="2000" b="0" strike="noStrike" spc="-1">
                <a:solidFill>
                  <a:srgbClr val="000000"/>
                </a:solidFill>
                <a:latin typeface="Arial"/>
              </a:rPr>
              <a:t>’ rocks have interlocking grains/ crystals with no permeability and are strong</a:t>
            </a:r>
            <a:endParaRPr lang="en-GB" sz="2000" b="0" strike="noStrike" spc="-1">
              <a:latin typeface="Arial"/>
            </a:endParaRPr>
          </a:p>
        </p:txBody>
      </p:sp>
      <p:sp>
        <p:nvSpPr>
          <p:cNvPr id="486" name="CustomShape 2"/>
          <p:cNvSpPr/>
          <p:nvPr/>
        </p:nvSpPr>
        <p:spPr>
          <a:xfrm>
            <a:off x="3693600" y="5290200"/>
            <a:ext cx="498168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strike="noStrike" spc="-1">
                <a:solidFill>
                  <a:srgbClr val="000000"/>
                </a:solidFill>
                <a:latin typeface="Arial"/>
              </a:rPr>
              <a:t>The clues are in how the grains are linked to each other – the </a:t>
            </a:r>
            <a:r>
              <a:rPr lang="en-GB" sz="2000" b="0" u="sng" strike="noStrike" spc="-1">
                <a:solidFill>
                  <a:srgbClr val="000000"/>
                </a:solidFill>
                <a:uFillTx/>
                <a:latin typeface="Arial"/>
              </a:rPr>
              <a:t>grain relationships</a:t>
            </a:r>
            <a:r>
              <a:rPr lang="en-GB" sz="2000" b="0" strike="noStrike" spc="-1">
                <a:solidFill>
                  <a:srgbClr val="000000"/>
                </a:solidFill>
                <a:latin typeface="Arial"/>
              </a:rPr>
              <a:t>.</a:t>
            </a:r>
            <a:endParaRPr lang="en-GB" sz="2000" b="0" strike="noStrike" spc="-1">
              <a:latin typeface="Arial"/>
            </a:endParaRPr>
          </a:p>
          <a:p>
            <a:pPr>
              <a:lnSpc>
                <a:spcPct val="100000"/>
              </a:lnSpc>
            </a:pPr>
            <a:endParaRPr lang="en-GB" sz="2000" b="0" strike="noStrike" spc="-1">
              <a:latin typeface="Arial"/>
            </a:endParaRPr>
          </a:p>
        </p:txBody>
      </p:sp>
      <p:sp>
        <p:nvSpPr>
          <p:cNvPr id="487" name="CustomShape 3"/>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488" name="CustomShape 4"/>
          <p:cNvSpPr/>
          <p:nvPr/>
        </p:nvSpPr>
        <p:spPr>
          <a:xfrm>
            <a:off x="521280" y="1296000"/>
            <a:ext cx="609012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r>
              <a:rPr lang="en-GB" sz="2000" b="1" strike="noStrike" spc="-1">
                <a:solidFill>
                  <a:srgbClr val="000000"/>
                </a:solidFill>
                <a:latin typeface="Arial"/>
              </a:rPr>
              <a:t>6.  Rock sort 1 – two great groups</a:t>
            </a:r>
            <a:endParaRPr lang="en-GB"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6000"/>
    </mc:Choice>
    <mc:Fallback xmlns="" xmlns:p15="http://schemas.microsoft.com/office/powerpoint/2012/main">
      <p:transition spd="slow" advTm="6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 name="Picture 8" descr="A close up of a piece of paper&#10;&#10;Description automatically generated"/>
          <p:cNvPicPr/>
          <p:nvPr/>
        </p:nvPicPr>
        <p:blipFill>
          <a:blip r:embed="rId2">
            <a:extLst>
              <a:ext uri="{BEBA8EAE-BF5A-486C-A8C5-ECC9F3942E4B}">
                <a14:imgProps xmlns:a14="http://schemas.microsoft.com/office/drawing/2010/main">
                  <a14:imgLayer>
                    <a14:imgEffect>
                      <a14:brightnessContrast bright="30000" contrast="-40000"/>
                    </a14:imgEffect>
                  </a14:imgLayer>
                </a14:imgProps>
              </a:ext>
            </a:extLst>
          </a:blip>
          <a:srcRect l="2838" t="13658" b="6910"/>
          <a:stretch/>
        </p:blipFill>
        <p:spPr>
          <a:xfrm>
            <a:off x="3784320" y="1751400"/>
            <a:ext cx="5107680" cy="3322800"/>
          </a:xfrm>
          <a:prstGeom prst="rect">
            <a:avLst/>
          </a:prstGeom>
          <a:ln>
            <a:noFill/>
          </a:ln>
        </p:spPr>
      </p:pic>
      <p:sp>
        <p:nvSpPr>
          <p:cNvPr id="490" name="CustomShape 1"/>
          <p:cNvSpPr/>
          <p:nvPr/>
        </p:nvSpPr>
        <p:spPr>
          <a:xfrm>
            <a:off x="521280" y="1296000"/>
            <a:ext cx="2919240" cy="5578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endParaRPr lang="en-GB" sz="1800" b="0" strike="noStrike" spc="-1">
              <a:latin typeface="Arial"/>
            </a:endParaRPr>
          </a:p>
          <a:p>
            <a:pPr marL="190440" indent="-190080">
              <a:lnSpc>
                <a:spcPct val="100000"/>
              </a:lnSpc>
              <a:tabLst>
                <a:tab pos="0" algn="l"/>
              </a:tabLst>
            </a:pPr>
            <a:endParaRPr lang="en-GB" sz="1800" b="0" strike="noStrike" spc="-1">
              <a:latin typeface="Arial"/>
            </a:endParaRPr>
          </a:p>
          <a:p>
            <a:pPr>
              <a:lnSpc>
                <a:spcPct val="100000"/>
              </a:lnSpc>
              <a:tabLst>
                <a:tab pos="0" algn="l"/>
              </a:tabLst>
            </a:pPr>
            <a:r>
              <a:rPr lang="en-GB" sz="2000" b="0" strike="noStrike" spc="-1">
                <a:solidFill>
                  <a:srgbClr val="000000"/>
                </a:solidFill>
                <a:latin typeface="Arial"/>
              </a:rPr>
              <a:t>You can now put the rocks into two great groups using two sorting cards (Cards 1 and 2) :</a:t>
            </a:r>
            <a:endParaRPr lang="en-GB" sz="2000" b="0" strike="noStrike" spc="-1">
              <a:latin typeface="Arial"/>
            </a:endParaRPr>
          </a:p>
          <a:p>
            <a:pPr>
              <a:lnSpc>
                <a:spcPct val="100000"/>
              </a:lnSpc>
              <a:tabLst>
                <a:tab pos="0" algn="l"/>
              </a:tabLst>
            </a:pPr>
            <a:endParaRPr lang="en-GB" sz="2000" b="0" strike="noStrike" spc="-1">
              <a:latin typeface="Arial"/>
            </a:endParaRPr>
          </a:p>
          <a:p>
            <a:pPr marL="190440" indent="-190080">
              <a:lnSpc>
                <a:spcPct val="100000"/>
              </a:lnSpc>
              <a:buClr>
                <a:srgbClr val="000000"/>
              </a:buClr>
              <a:buSzPct val="150000"/>
              <a:buFont typeface="Symbol" charset="2"/>
              <a:buChar char=""/>
              <a:tabLst>
                <a:tab pos="0" algn="l"/>
              </a:tabLst>
            </a:pPr>
            <a:r>
              <a:rPr lang="en-GB" sz="2000" b="0" strike="noStrike" spc="-1">
                <a:solidFill>
                  <a:srgbClr val="000000"/>
                </a:solidFill>
                <a:latin typeface="Arial"/>
              </a:rPr>
              <a:t>‘</a:t>
            </a:r>
            <a:r>
              <a:rPr lang="en-GB" sz="2000" b="1" strike="noStrike" spc="-1">
                <a:solidFill>
                  <a:srgbClr val="000000"/>
                </a:solidFill>
                <a:latin typeface="Arial"/>
              </a:rPr>
              <a:t>Sedimentary</a:t>
            </a:r>
            <a:r>
              <a:rPr lang="en-GB" sz="2000" b="0" strike="noStrike" spc="-1">
                <a:solidFill>
                  <a:srgbClr val="000000"/>
                </a:solidFill>
                <a:latin typeface="Arial"/>
              </a:rPr>
              <a:t>’ rocks have grains stuck together (by glue or cement) and are permeable and weak</a:t>
            </a:r>
            <a:endParaRPr lang="en-GB" sz="2000" b="0" strike="noStrike" spc="-1">
              <a:latin typeface="Arial"/>
            </a:endParaRPr>
          </a:p>
          <a:p>
            <a:pPr marL="190440" indent="-190080">
              <a:lnSpc>
                <a:spcPct val="100000"/>
              </a:lnSpc>
              <a:buClr>
                <a:srgbClr val="000000"/>
              </a:buClr>
              <a:buSzPct val="150000"/>
              <a:buFont typeface="Symbol" charset="2"/>
              <a:buChar char=""/>
              <a:tabLst>
                <a:tab pos="0" algn="l"/>
              </a:tabLst>
            </a:pPr>
            <a:r>
              <a:rPr lang="en-GB" sz="2000" b="0" strike="noStrike" spc="-1">
                <a:solidFill>
                  <a:srgbClr val="000000"/>
                </a:solidFill>
                <a:latin typeface="Arial"/>
              </a:rPr>
              <a:t>‘</a:t>
            </a:r>
            <a:r>
              <a:rPr lang="en-GB" sz="2000" b="1" strike="noStrike" spc="-1">
                <a:solidFill>
                  <a:srgbClr val="000000"/>
                </a:solidFill>
                <a:latin typeface="Arial"/>
              </a:rPr>
              <a:t>Crystalline</a:t>
            </a:r>
            <a:r>
              <a:rPr lang="en-GB" sz="2000" b="0" strike="noStrike" spc="-1">
                <a:solidFill>
                  <a:srgbClr val="000000"/>
                </a:solidFill>
                <a:latin typeface="Arial"/>
              </a:rPr>
              <a:t>’ rocks have interlocking grains/ crystals with no permeability and are strong</a:t>
            </a:r>
            <a:endParaRPr lang="en-GB" sz="2000" b="0" strike="noStrike" spc="-1">
              <a:latin typeface="Arial"/>
            </a:endParaRPr>
          </a:p>
        </p:txBody>
      </p:sp>
      <p:sp>
        <p:nvSpPr>
          <p:cNvPr id="491" name="CustomShape 2"/>
          <p:cNvSpPr/>
          <p:nvPr/>
        </p:nvSpPr>
        <p:spPr>
          <a:xfrm>
            <a:off x="3693600" y="5325480"/>
            <a:ext cx="498168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strike="noStrike" spc="-1">
                <a:solidFill>
                  <a:srgbClr val="000000"/>
                </a:solidFill>
                <a:latin typeface="Arial"/>
              </a:rPr>
              <a:t>The clues are in how the grains are linked to each other – the </a:t>
            </a:r>
            <a:r>
              <a:rPr lang="en-GB" sz="2000" b="0" u="sng" strike="noStrike" spc="-1">
                <a:solidFill>
                  <a:srgbClr val="000000"/>
                </a:solidFill>
                <a:uFillTx/>
                <a:latin typeface="Arial"/>
              </a:rPr>
              <a:t>grain relationships</a:t>
            </a:r>
            <a:r>
              <a:rPr lang="en-GB" sz="2000" b="0" strike="noStrike" spc="-1">
                <a:solidFill>
                  <a:srgbClr val="000000"/>
                </a:solidFill>
                <a:latin typeface="Arial"/>
              </a:rPr>
              <a:t>.</a:t>
            </a:r>
            <a:endParaRPr lang="en-GB" sz="2000" b="0" strike="noStrike" spc="-1">
              <a:latin typeface="Arial"/>
            </a:endParaRPr>
          </a:p>
          <a:p>
            <a:pPr>
              <a:lnSpc>
                <a:spcPct val="100000"/>
              </a:lnSpc>
            </a:pPr>
            <a:endParaRPr lang="en-GB" sz="2000" b="0" strike="noStrike" spc="-1">
              <a:latin typeface="Arial"/>
            </a:endParaRPr>
          </a:p>
        </p:txBody>
      </p:sp>
      <p:sp>
        <p:nvSpPr>
          <p:cNvPr id="492" name="CustomShape 3"/>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pic>
        <p:nvPicPr>
          <p:cNvPr id="493" name="Picture 6" descr="Triassic sandstone hand specimen"/>
          <p:cNvPicPr/>
          <p:nvPr/>
        </p:nvPicPr>
        <p:blipFill>
          <a:blip r:embed="rId3">
            <a:extLst>
              <a:ext uri="{BEBA8EAE-BF5A-486C-A8C5-ECC9F3942E4B}">
                <a14:imgProps xmlns:a14="http://schemas.microsoft.com/office/drawing/2010/main">
                  <a14:imgLayer>
                    <a14:imgEffect>
                      <a14:sharpenSoften amount="50000"/>
                    </a14:imgEffect>
                  </a14:imgLayer>
                </a14:imgProps>
              </a:ext>
            </a:extLst>
          </a:blip>
          <a:stretch/>
        </p:blipFill>
        <p:spPr>
          <a:xfrm>
            <a:off x="4445640" y="2904480"/>
            <a:ext cx="1559880" cy="1134360"/>
          </a:xfrm>
          <a:prstGeom prst="rect">
            <a:avLst/>
          </a:prstGeom>
          <a:ln>
            <a:solidFill>
              <a:schemeClr val="tx1"/>
            </a:solidFill>
          </a:ln>
        </p:spPr>
      </p:pic>
      <p:pic>
        <p:nvPicPr>
          <p:cNvPr id="494" name="Picture 2" descr="Granite hand specimen"/>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p:blipFill>
        <p:spPr>
          <a:xfrm>
            <a:off x="6834960" y="2922840"/>
            <a:ext cx="1353240" cy="1154880"/>
          </a:xfrm>
          <a:prstGeom prst="rect">
            <a:avLst/>
          </a:prstGeom>
          <a:ln>
            <a:solidFill>
              <a:schemeClr val="tx1"/>
            </a:solidFill>
          </a:ln>
        </p:spPr>
      </p:pic>
      <p:sp>
        <p:nvSpPr>
          <p:cNvPr id="495" name="CustomShape 4"/>
          <p:cNvSpPr/>
          <p:nvPr/>
        </p:nvSpPr>
        <p:spPr>
          <a:xfrm>
            <a:off x="521280" y="1296000"/>
            <a:ext cx="609012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r>
              <a:rPr lang="en-GB" sz="2000" b="1" strike="noStrike" spc="-1">
                <a:solidFill>
                  <a:srgbClr val="000000"/>
                </a:solidFill>
                <a:latin typeface="Arial"/>
              </a:rPr>
              <a:t>6.  Rock sort 1 – two great groups</a:t>
            </a:r>
            <a:endParaRPr lang="en-GB"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28000"/>
    </mc:Choice>
    <mc:Fallback xmlns="" xmlns:p15="http://schemas.microsoft.com/office/powerpoint/2012/main">
      <p:transition spd="slow" advTm="28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CustomShape 1"/>
          <p:cNvSpPr/>
          <p:nvPr/>
        </p:nvSpPr>
        <p:spPr>
          <a:xfrm>
            <a:off x="533520" y="1387800"/>
            <a:ext cx="6085440" cy="435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r>
              <a:rPr lang="en-GB" sz="2000" b="1" strike="noStrike" spc="-1">
                <a:solidFill>
                  <a:srgbClr val="000000"/>
                </a:solidFill>
                <a:latin typeface="Arial"/>
              </a:rPr>
              <a:t>6. Rock sort 1 – two great groups</a:t>
            </a:r>
            <a:endParaRPr lang="en-GB" sz="2000" b="0" strike="noStrike" spc="-1">
              <a:latin typeface="Arial"/>
            </a:endParaRPr>
          </a:p>
          <a:p>
            <a:pPr marL="190440" indent="-14040">
              <a:lnSpc>
                <a:spcPct val="100000"/>
              </a:lnSpc>
              <a:tabLst>
                <a:tab pos="0" algn="l"/>
              </a:tabLst>
            </a:pPr>
            <a:endParaRPr lang="en-GB" sz="2000" b="0" strike="noStrike" spc="-1">
              <a:latin typeface="Arial"/>
            </a:endParaRPr>
          </a:p>
          <a:p>
            <a:pPr>
              <a:lnSpc>
                <a:spcPct val="100000"/>
              </a:lnSpc>
              <a:tabLst>
                <a:tab pos="0" algn="l"/>
              </a:tabLst>
            </a:pPr>
            <a:r>
              <a:rPr lang="en-GB" sz="2000" b="1" i="1" strike="noStrike" spc="-1">
                <a:solidFill>
                  <a:srgbClr val="000000"/>
                </a:solidFill>
                <a:latin typeface="Arial"/>
              </a:rPr>
              <a:t>Sedimentary rocks </a:t>
            </a:r>
            <a:endParaRPr lang="en-GB" sz="2000" b="0" strike="noStrike" spc="-1">
              <a:latin typeface="Arial"/>
            </a:endParaRPr>
          </a:p>
          <a:p>
            <a:pPr>
              <a:lnSpc>
                <a:spcPct val="100000"/>
              </a:lnSpc>
              <a:tabLst>
                <a:tab pos="0" algn="l"/>
              </a:tabLst>
            </a:pPr>
            <a:r>
              <a:rPr lang="en-GB" sz="2000" b="0" i="1" strike="noStrike" spc="-1">
                <a:solidFill>
                  <a:srgbClr val="000000"/>
                </a:solidFill>
                <a:latin typeface="Arial"/>
              </a:rPr>
              <a:t>These are so called because they are formed of sediment.  Sediment grains are pieces of material which have been transported before being deposited.  </a:t>
            </a:r>
            <a:endParaRPr lang="en-GB" sz="2000" b="0" strike="noStrike" spc="-1">
              <a:latin typeface="Arial"/>
            </a:endParaRPr>
          </a:p>
          <a:p>
            <a:pPr>
              <a:lnSpc>
                <a:spcPct val="100000"/>
              </a:lnSpc>
              <a:tabLst>
                <a:tab pos="0" algn="l"/>
              </a:tabLst>
            </a:pPr>
            <a:endParaRPr lang="en-GB" sz="2000" b="0" strike="noStrike" spc="-1">
              <a:latin typeface="Arial"/>
            </a:endParaRPr>
          </a:p>
          <a:p>
            <a:pPr>
              <a:lnSpc>
                <a:spcPct val="100000"/>
              </a:lnSpc>
              <a:tabLst>
                <a:tab pos="0" algn="l"/>
              </a:tabLst>
            </a:pPr>
            <a:r>
              <a:rPr lang="en-GB" sz="2000" b="1" i="1" strike="noStrike" spc="-1">
                <a:solidFill>
                  <a:srgbClr val="000000"/>
                </a:solidFill>
                <a:latin typeface="Arial"/>
              </a:rPr>
              <a:t>Crystalline rocks </a:t>
            </a:r>
            <a:endParaRPr lang="en-GB" sz="2000" b="0" strike="noStrike" spc="-1">
              <a:latin typeface="Arial"/>
            </a:endParaRPr>
          </a:p>
          <a:p>
            <a:pPr>
              <a:lnSpc>
                <a:spcPct val="100000"/>
              </a:lnSpc>
              <a:tabLst>
                <a:tab pos="0" algn="l"/>
              </a:tabLst>
            </a:pPr>
            <a:r>
              <a:rPr lang="en-GB" sz="2000" b="0" i="1" strike="noStrike" spc="-1">
                <a:solidFill>
                  <a:srgbClr val="000000"/>
                </a:solidFill>
                <a:latin typeface="Arial"/>
              </a:rPr>
              <a:t>These are made of crystals which have grown during formation of the rock and so are interlocking. The crystals are minerals.  Minerals are naturally formed chemical compounds and sometimes (although not here), chemical elements.</a:t>
            </a:r>
            <a:endParaRPr lang="en-GB" sz="2000" b="0" strike="noStrike" spc="-1">
              <a:latin typeface="Arial"/>
            </a:endParaRPr>
          </a:p>
        </p:txBody>
      </p:sp>
      <p:sp>
        <p:nvSpPr>
          <p:cNvPr id="497"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pic>
        <p:nvPicPr>
          <p:cNvPr id="498" name="Picture 6" descr="Triassic sandstone hand specimen"/>
          <p:cNvPicPr/>
          <p:nvPr/>
        </p:nvPicPr>
        <p:blipFill>
          <a:blip r:embed="rId3">
            <a:extLst>
              <a:ext uri="{BEBA8EAE-BF5A-486C-A8C5-ECC9F3942E4B}">
                <a14:imgProps xmlns:a14="http://schemas.microsoft.com/office/drawing/2010/main">
                  <a14:imgLayer>
                    <a14:imgEffect>
                      <a14:sharpenSoften amount="50000"/>
                    </a14:imgEffect>
                  </a14:imgLayer>
                </a14:imgProps>
              </a:ext>
            </a:extLst>
          </a:blip>
          <a:stretch/>
        </p:blipFill>
        <p:spPr>
          <a:xfrm>
            <a:off x="6728400" y="2194200"/>
            <a:ext cx="1965960" cy="1429560"/>
          </a:xfrm>
          <a:prstGeom prst="rect">
            <a:avLst/>
          </a:prstGeom>
          <a:ln>
            <a:solidFill>
              <a:schemeClr val="tx1"/>
            </a:solidFill>
          </a:ln>
        </p:spPr>
      </p:pic>
      <p:pic>
        <p:nvPicPr>
          <p:cNvPr id="499" name="Picture 2" descr="Granite hand specimen"/>
          <p:cNvPicPr/>
          <p:nvPr/>
        </p:nvPicPr>
        <p:blipFill>
          <a:blip r:embed="rId4">
            <a:extLst>
              <a:ext uri="{BEBA8EAE-BF5A-486C-A8C5-ECC9F3942E4B}">
                <a14:imgProps xmlns:a14="http://schemas.microsoft.com/office/drawing/2010/main">
                  <a14:imgLayer>
                    <a14:imgEffect>
                      <a14:sharpenSoften amount="50000"/>
                    </a14:imgEffect>
                  </a14:imgLayer>
                </a14:imgProps>
              </a:ext>
            </a:extLst>
          </a:blip>
          <a:stretch/>
        </p:blipFill>
        <p:spPr>
          <a:xfrm>
            <a:off x="6671160" y="4191480"/>
            <a:ext cx="1967400" cy="167904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advTm="27000"/>
    </mc:Choice>
    <mc:Fallback xmlns="" xmlns:p15="http://schemas.microsoft.com/office/powerpoint/2012/main">
      <p:transition spd="slow" advTm="27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CustomShape 1"/>
          <p:cNvSpPr/>
          <p:nvPr/>
        </p:nvSpPr>
        <p:spPr>
          <a:xfrm>
            <a:off x="509400" y="1435680"/>
            <a:ext cx="8286480" cy="13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r>
              <a:rPr lang="en-GB" sz="2000" b="1" strike="noStrike" spc="-1">
                <a:solidFill>
                  <a:srgbClr val="000000"/>
                </a:solidFill>
                <a:latin typeface="Arial"/>
              </a:rPr>
              <a:t>7.  Rock sort 2 – the striped rock</a:t>
            </a:r>
            <a:endParaRPr lang="en-GB" sz="2000" b="0" strike="noStrike" spc="-1">
              <a:latin typeface="Arial"/>
            </a:endParaRPr>
          </a:p>
          <a:p>
            <a:pPr>
              <a:lnSpc>
                <a:spcPct val="100000"/>
              </a:lnSpc>
              <a:tabLst>
                <a:tab pos="0" algn="l"/>
              </a:tabLst>
            </a:pPr>
            <a:endParaRPr lang="en-GB" sz="2000" b="0" strike="noStrike" spc="-1">
              <a:latin typeface="Arial"/>
            </a:endParaRPr>
          </a:p>
          <a:p>
            <a:pPr>
              <a:lnSpc>
                <a:spcPct val="100000"/>
              </a:lnSpc>
              <a:tabLst>
                <a:tab pos="0" algn="l"/>
              </a:tabLst>
            </a:pPr>
            <a:r>
              <a:rPr lang="en-GB" sz="2000" b="0" strike="noStrike" spc="-1">
                <a:solidFill>
                  <a:srgbClr val="000000"/>
                </a:solidFill>
                <a:latin typeface="Arial"/>
              </a:rPr>
              <a:t>Take a specimen of the striped rock. Test it like you tested the other two rocks. Then put it onto the correct sorting card</a:t>
            </a:r>
            <a:endParaRPr lang="en-GB" sz="2000" b="0" strike="noStrike" spc="-1">
              <a:latin typeface="Arial"/>
            </a:endParaRPr>
          </a:p>
        </p:txBody>
      </p:sp>
      <p:sp>
        <p:nvSpPr>
          <p:cNvPr id="501"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502" name="CustomShape 3"/>
          <p:cNvSpPr/>
          <p:nvPr/>
        </p:nvSpPr>
        <p:spPr>
          <a:xfrm>
            <a:off x="6347880" y="3220200"/>
            <a:ext cx="357480" cy="3431880"/>
          </a:xfrm>
          <a:prstGeom prst="rect">
            <a:avLst/>
          </a:prstGeom>
          <a:solidFill>
            <a:srgbClr val="E7FFE7"/>
          </a:solidFill>
          <a:ln>
            <a:noFill/>
          </a:ln>
        </p:spPr>
        <p:style>
          <a:lnRef idx="2">
            <a:schemeClr val="accent1">
              <a:shade val="50000"/>
            </a:schemeClr>
          </a:lnRef>
          <a:fillRef idx="1">
            <a:schemeClr val="accent1"/>
          </a:fillRef>
          <a:effectRef idx="0">
            <a:schemeClr val="accent1"/>
          </a:effectRef>
          <a:fontRef idx="minor"/>
        </p:style>
      </p:sp>
      <p:sp>
        <p:nvSpPr>
          <p:cNvPr id="503" name="CustomShape 4"/>
          <p:cNvSpPr/>
          <p:nvPr/>
        </p:nvSpPr>
        <p:spPr>
          <a:xfrm>
            <a:off x="464760" y="3130560"/>
            <a:ext cx="83329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a:solidFill>
                  <a:srgbClr val="000000"/>
                </a:solidFill>
                <a:latin typeface="Arial"/>
              </a:rPr>
              <a:t>Go to: </a:t>
            </a:r>
            <a:r>
              <a:rPr lang="en-GB" sz="1800" b="0" u="sng" strike="noStrike" spc="-1">
                <a:solidFill>
                  <a:srgbClr val="009999"/>
                </a:solidFill>
                <a:uFillTx/>
                <a:latin typeface="Arial"/>
                <a:hlinkClick r:id="rId3"/>
              </a:rPr>
              <a:t>https://www.earthlearningidea.com/Video/V15_Spotrock10.html</a:t>
            </a:r>
            <a:r>
              <a:rPr lang="en-GB" sz="1800" b="0" strike="noStrike" spc="-1">
                <a:solidFill>
                  <a:srgbClr val="000000"/>
                </a:solidFill>
                <a:latin typeface="Arial"/>
              </a:rPr>
              <a:t> hyperlink</a:t>
            </a:r>
            <a:endParaRPr lang="en-GB" sz="1800" b="0" strike="noStrike" spc="-1">
              <a:latin typeface="Arial"/>
            </a:endParaRPr>
          </a:p>
        </p:txBody>
      </p:sp>
      <p:sp>
        <p:nvSpPr>
          <p:cNvPr id="504" name="CustomShape 5"/>
          <p:cNvSpPr/>
          <p:nvPr/>
        </p:nvSpPr>
        <p:spPr>
          <a:xfrm>
            <a:off x="6278040" y="381960"/>
            <a:ext cx="91404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Arial"/>
              </a:rPr>
              <a:t>The striped rock</a:t>
            </a:r>
            <a:endParaRPr lang="en-GB" sz="1800" b="0" strike="noStrike" spc="-1">
              <a:latin typeface="Arial"/>
            </a:endParaRPr>
          </a:p>
        </p:txBody>
      </p:sp>
      <p:pic>
        <p:nvPicPr>
          <p:cNvPr id="505" name="Picture 2" descr="Gneiss hand specimen"/>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p:blipFill>
        <p:spPr>
          <a:xfrm>
            <a:off x="7174800" y="371880"/>
            <a:ext cx="1637280" cy="111528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advTm="71000"/>
    </mc:Choice>
    <mc:Fallback xmlns="" xmlns:p15="http://schemas.microsoft.com/office/powerpoint/2012/main">
      <p:transition spd="slow" advTm="71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CustomShape 1"/>
          <p:cNvSpPr/>
          <p:nvPr/>
        </p:nvSpPr>
        <p:spPr>
          <a:xfrm>
            <a:off x="509400" y="1435680"/>
            <a:ext cx="8286480" cy="13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r>
              <a:rPr lang="en-GB" sz="2000" b="1" strike="noStrike" spc="-1">
                <a:solidFill>
                  <a:srgbClr val="000000"/>
                </a:solidFill>
                <a:latin typeface="Arial"/>
              </a:rPr>
              <a:t>7.  Rock sort 2 – the striped rock</a:t>
            </a:r>
            <a:endParaRPr lang="en-GB" sz="2000" b="0" strike="noStrike" spc="-1">
              <a:latin typeface="Arial"/>
            </a:endParaRPr>
          </a:p>
          <a:p>
            <a:pPr>
              <a:lnSpc>
                <a:spcPct val="100000"/>
              </a:lnSpc>
              <a:tabLst>
                <a:tab pos="0" algn="l"/>
              </a:tabLst>
            </a:pPr>
            <a:endParaRPr lang="en-GB" sz="2000" b="0" strike="noStrike" spc="-1">
              <a:latin typeface="Arial"/>
            </a:endParaRPr>
          </a:p>
          <a:p>
            <a:pPr>
              <a:lnSpc>
                <a:spcPct val="100000"/>
              </a:lnSpc>
              <a:tabLst>
                <a:tab pos="0" algn="l"/>
              </a:tabLst>
            </a:pPr>
            <a:r>
              <a:rPr lang="en-GB" sz="2000" b="0" strike="noStrike" spc="-1">
                <a:solidFill>
                  <a:srgbClr val="000000"/>
                </a:solidFill>
                <a:latin typeface="Arial"/>
              </a:rPr>
              <a:t>Take a specimen of the striped rock. Test it like you tested the other two rocks. Then put it onto the correct sorting card</a:t>
            </a:r>
            <a:endParaRPr lang="en-GB" sz="2000" b="0" strike="noStrike" spc="-1">
              <a:latin typeface="Arial"/>
            </a:endParaRPr>
          </a:p>
        </p:txBody>
      </p:sp>
      <p:sp>
        <p:nvSpPr>
          <p:cNvPr id="507" name="CustomShape 2"/>
          <p:cNvSpPr/>
          <p:nvPr/>
        </p:nvSpPr>
        <p:spPr>
          <a:xfrm>
            <a:off x="455401" y="3646800"/>
            <a:ext cx="3682846" cy="313956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tabLst>
                <a:tab pos="0" algn="l"/>
              </a:tabLst>
            </a:pPr>
            <a:r>
              <a:rPr lang="en-GB" sz="2000" b="0" strike="noStrike" spc="-1" dirty="0">
                <a:solidFill>
                  <a:srgbClr val="000000"/>
                </a:solidFill>
                <a:latin typeface="Arial"/>
              </a:rPr>
              <a:t>Now sort the crystalline rocks into two major groups, based on their </a:t>
            </a:r>
            <a:r>
              <a:rPr lang="en-GB" sz="2000" b="0" u="sng" strike="noStrike" spc="-1" dirty="0">
                <a:solidFill>
                  <a:srgbClr val="000000"/>
                </a:solidFill>
                <a:uFillTx/>
                <a:latin typeface="Arial"/>
              </a:rPr>
              <a:t>grain arrangements</a:t>
            </a:r>
            <a:r>
              <a:rPr lang="en-GB" sz="2000" b="0" strike="noStrike" spc="-1" dirty="0">
                <a:solidFill>
                  <a:srgbClr val="000000"/>
                </a:solidFill>
                <a:uFillTx/>
                <a:latin typeface="Arial"/>
              </a:rPr>
              <a:t> </a:t>
            </a:r>
          </a:p>
          <a:p>
            <a:pPr>
              <a:lnSpc>
                <a:spcPct val="100000"/>
              </a:lnSpc>
              <a:tabLst>
                <a:tab pos="0" algn="l"/>
              </a:tabLst>
            </a:pPr>
            <a:r>
              <a:rPr lang="en-GB" sz="2000" b="0" strike="noStrike" spc="-1" dirty="0">
                <a:solidFill>
                  <a:srgbClr val="000000"/>
                </a:solidFill>
                <a:latin typeface="Arial"/>
              </a:rPr>
              <a:t>(Cards 3 and 4):</a:t>
            </a:r>
            <a:endParaRPr lang="en-GB" sz="2000" b="0" strike="noStrike" spc="-1" dirty="0">
              <a:latin typeface="Arial"/>
            </a:endParaRPr>
          </a:p>
          <a:p>
            <a:pPr marL="181080" indent="-180720">
              <a:lnSpc>
                <a:spcPct val="100000"/>
              </a:lnSpc>
              <a:buClr>
                <a:srgbClr val="000000"/>
              </a:buClr>
              <a:buSzPct val="150000"/>
              <a:buFont typeface="Arial"/>
              <a:buChar char="•"/>
              <a:tabLst>
                <a:tab pos="0" algn="l"/>
              </a:tabLst>
            </a:pPr>
            <a:r>
              <a:rPr lang="en-GB" sz="2000" b="0" strike="noStrike" spc="-1" dirty="0">
                <a:solidFill>
                  <a:srgbClr val="000000"/>
                </a:solidFill>
                <a:latin typeface="Arial"/>
              </a:rPr>
              <a:t>‘</a:t>
            </a:r>
            <a:r>
              <a:rPr lang="en-GB" sz="2000" b="1" strike="noStrike" spc="-1" dirty="0">
                <a:solidFill>
                  <a:srgbClr val="000000"/>
                </a:solidFill>
                <a:latin typeface="Arial"/>
              </a:rPr>
              <a:t>Crystalline – Metamorphic</a:t>
            </a:r>
            <a:r>
              <a:rPr lang="en-GB" sz="2000" b="0" strike="noStrike" spc="-1" dirty="0">
                <a:solidFill>
                  <a:srgbClr val="000000"/>
                </a:solidFill>
                <a:latin typeface="Arial"/>
              </a:rPr>
              <a:t>’ rocks – crystals aligned in metamorphic layers</a:t>
            </a:r>
            <a:endParaRPr lang="en-GB" sz="2000" b="0" strike="noStrike" spc="-1" dirty="0">
              <a:latin typeface="Arial"/>
            </a:endParaRPr>
          </a:p>
          <a:p>
            <a:pPr marL="181080" indent="-180720">
              <a:lnSpc>
                <a:spcPct val="100000"/>
              </a:lnSpc>
              <a:buClr>
                <a:srgbClr val="000000"/>
              </a:buClr>
              <a:buSzPct val="150000"/>
              <a:buFont typeface="Arial"/>
              <a:buChar char="•"/>
              <a:tabLst>
                <a:tab pos="0" algn="l"/>
              </a:tabLst>
            </a:pPr>
            <a:r>
              <a:rPr lang="en-GB" sz="2000" b="0" strike="noStrike" spc="-1" dirty="0">
                <a:solidFill>
                  <a:srgbClr val="000000"/>
                </a:solidFill>
                <a:latin typeface="Arial"/>
              </a:rPr>
              <a:t>‘</a:t>
            </a:r>
            <a:r>
              <a:rPr lang="en-GB" sz="2000" b="1" strike="noStrike" spc="-1" dirty="0">
                <a:solidFill>
                  <a:srgbClr val="000000"/>
                </a:solidFill>
                <a:latin typeface="Arial"/>
              </a:rPr>
              <a:t>Crystalline – Igneous</a:t>
            </a:r>
            <a:r>
              <a:rPr lang="en-GB" sz="2000" b="0" strike="noStrike" spc="-1" dirty="0">
                <a:solidFill>
                  <a:srgbClr val="000000"/>
                </a:solidFill>
                <a:latin typeface="Arial"/>
              </a:rPr>
              <a:t>’ rocks – crystals have random orientations</a:t>
            </a:r>
            <a:endParaRPr lang="en-GB" sz="2000" b="0" strike="noStrike" spc="-1" dirty="0">
              <a:latin typeface="Arial"/>
            </a:endParaRPr>
          </a:p>
        </p:txBody>
      </p:sp>
      <p:sp>
        <p:nvSpPr>
          <p:cNvPr id="508" name="CustomShape 3"/>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509" name="CustomShape 4"/>
          <p:cNvSpPr/>
          <p:nvPr/>
        </p:nvSpPr>
        <p:spPr>
          <a:xfrm>
            <a:off x="493200" y="2827440"/>
            <a:ext cx="834948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strike="noStrike" spc="-1">
                <a:solidFill>
                  <a:srgbClr val="000000"/>
                </a:solidFill>
                <a:latin typeface="Arial"/>
              </a:rPr>
              <a:t>It is another crystalline rock with interlocking grains/ crystals, with no permeability and strong. </a:t>
            </a:r>
            <a:endParaRPr lang="en-GB" sz="2000" b="0" strike="noStrike" spc="-1">
              <a:latin typeface="Arial"/>
            </a:endParaRPr>
          </a:p>
        </p:txBody>
      </p:sp>
      <p:pic>
        <p:nvPicPr>
          <p:cNvPr id="510" name="Picture 4"/>
          <p:cNvPicPr/>
          <p:nvPr/>
        </p:nvPicPr>
        <p:blipFill>
          <a:blip r:embed="rId3"/>
          <a:srcRect l="34925" t="39752" r="25793" b="14894"/>
          <a:stretch/>
        </p:blipFill>
        <p:spPr>
          <a:xfrm>
            <a:off x="4162144" y="3472200"/>
            <a:ext cx="4902840" cy="3184200"/>
          </a:xfrm>
          <a:prstGeom prst="rect">
            <a:avLst/>
          </a:prstGeom>
          <a:ln>
            <a:noFill/>
          </a:ln>
        </p:spPr>
      </p:pic>
      <p:sp>
        <p:nvSpPr>
          <p:cNvPr id="511" name="CustomShape 5"/>
          <p:cNvSpPr/>
          <p:nvPr/>
        </p:nvSpPr>
        <p:spPr>
          <a:xfrm>
            <a:off x="6441664" y="3220200"/>
            <a:ext cx="357480" cy="3431880"/>
          </a:xfrm>
          <a:prstGeom prst="rect">
            <a:avLst/>
          </a:prstGeom>
          <a:solidFill>
            <a:srgbClr val="E7FFE7"/>
          </a:solidFill>
          <a:ln>
            <a:noFill/>
          </a:ln>
        </p:spPr>
        <p:style>
          <a:lnRef idx="2">
            <a:schemeClr val="accent1">
              <a:shade val="50000"/>
            </a:schemeClr>
          </a:lnRef>
          <a:fillRef idx="1">
            <a:schemeClr val="accent1"/>
          </a:fillRef>
          <a:effectRef idx="0">
            <a:schemeClr val="accent1"/>
          </a:effectRef>
          <a:fontRef idx="minor"/>
        </p:style>
      </p:sp>
      <p:sp>
        <p:nvSpPr>
          <p:cNvPr id="512" name="CustomShape 6"/>
          <p:cNvSpPr/>
          <p:nvPr/>
        </p:nvSpPr>
        <p:spPr>
          <a:xfrm>
            <a:off x="6278040" y="381960"/>
            <a:ext cx="91404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Arial"/>
              </a:rPr>
              <a:t>The striped rock</a:t>
            </a:r>
            <a:endParaRPr lang="en-GB" sz="1800" b="0" strike="noStrike" spc="-1">
              <a:latin typeface="Arial"/>
            </a:endParaRPr>
          </a:p>
        </p:txBody>
      </p:sp>
      <p:pic>
        <p:nvPicPr>
          <p:cNvPr id="513" name="Picture 2" descr="Gneiss hand specimen"/>
          <p:cNvPicPr/>
          <p:nvPr/>
        </p:nvPicPr>
        <p:blipFill>
          <a:blip r:embed="rId4">
            <a:extLst>
              <a:ext uri="{BEBA8EAE-BF5A-486C-A8C5-ECC9F3942E4B}">
                <a14:imgProps xmlns:a14="http://schemas.microsoft.com/office/drawing/2010/main">
                  <a14:imgLayer>
                    <a14:imgEffect>
                      <a14:sharpenSoften amount="50000"/>
                    </a14:imgEffect>
                  </a14:imgLayer>
                </a14:imgProps>
              </a:ext>
            </a:extLst>
          </a:blip>
          <a:stretch/>
        </p:blipFill>
        <p:spPr>
          <a:xfrm>
            <a:off x="7174800" y="371880"/>
            <a:ext cx="1637280" cy="111528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advTm="46000"/>
    </mc:Choice>
    <mc:Fallback xmlns="" xmlns:p15="http://schemas.microsoft.com/office/powerpoint/2012/main">
      <p:transition spd="slow" advTm="46000"/>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 name="Picture 11" descr="A close up of a piece of paper&#10;&#10;Description automatically generated"/>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4033" t="14164" b="5900"/>
          <a:stretch/>
        </p:blipFill>
        <p:spPr>
          <a:xfrm>
            <a:off x="4081680" y="3405960"/>
            <a:ext cx="4916160" cy="3114000"/>
          </a:xfrm>
          <a:prstGeom prst="rect">
            <a:avLst/>
          </a:prstGeom>
          <a:ln>
            <a:solidFill>
              <a:schemeClr val="tx1"/>
            </a:solidFill>
          </a:ln>
        </p:spPr>
      </p:pic>
      <p:sp>
        <p:nvSpPr>
          <p:cNvPr id="515" name="CustomShape 1"/>
          <p:cNvSpPr/>
          <p:nvPr/>
        </p:nvSpPr>
        <p:spPr>
          <a:xfrm>
            <a:off x="509400" y="1435680"/>
            <a:ext cx="8286480" cy="13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r>
              <a:rPr lang="en-GB" sz="2000" b="1" strike="noStrike" spc="-1">
                <a:solidFill>
                  <a:srgbClr val="000000"/>
                </a:solidFill>
                <a:latin typeface="Arial"/>
              </a:rPr>
              <a:t>7.  Rock sort 2 – the striped rock</a:t>
            </a:r>
            <a:endParaRPr lang="en-GB" sz="2000" b="0" strike="noStrike" spc="-1">
              <a:latin typeface="Arial"/>
            </a:endParaRPr>
          </a:p>
          <a:p>
            <a:pPr marL="190440" indent="-190080">
              <a:lnSpc>
                <a:spcPct val="100000"/>
              </a:lnSpc>
              <a:tabLst>
                <a:tab pos="0" algn="l"/>
              </a:tabLst>
            </a:pPr>
            <a:endParaRPr lang="en-GB" sz="2000" b="0" strike="noStrike" spc="-1">
              <a:latin typeface="Arial"/>
            </a:endParaRPr>
          </a:p>
          <a:p>
            <a:pPr>
              <a:lnSpc>
                <a:spcPct val="100000"/>
              </a:lnSpc>
              <a:tabLst>
                <a:tab pos="0" algn="l"/>
              </a:tabLst>
            </a:pPr>
            <a:r>
              <a:rPr lang="en-GB" sz="2000" b="0" strike="noStrike" spc="-1">
                <a:solidFill>
                  <a:srgbClr val="000000"/>
                </a:solidFill>
                <a:latin typeface="Arial"/>
              </a:rPr>
              <a:t>Take a specimen of the striped rock. Test it like you tested the other two rocks. Then put it onto the correct sorting card.</a:t>
            </a:r>
            <a:endParaRPr lang="en-GB" sz="2000" b="0" strike="noStrike" spc="-1">
              <a:latin typeface="Arial"/>
            </a:endParaRPr>
          </a:p>
        </p:txBody>
      </p:sp>
      <p:sp>
        <p:nvSpPr>
          <p:cNvPr id="517" name="CustomShape 3"/>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518" name="CustomShape 4"/>
          <p:cNvSpPr/>
          <p:nvPr/>
        </p:nvSpPr>
        <p:spPr>
          <a:xfrm>
            <a:off x="493200" y="2827440"/>
            <a:ext cx="834948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strike="noStrike" spc="-1">
                <a:solidFill>
                  <a:srgbClr val="000000"/>
                </a:solidFill>
                <a:latin typeface="Arial"/>
              </a:rPr>
              <a:t>It is another crystalline rock with interlocking grains/ crystals with no permeability and strong. </a:t>
            </a:r>
            <a:endParaRPr lang="en-GB" sz="2000" b="0" strike="noStrike" spc="-1">
              <a:latin typeface="Arial"/>
            </a:endParaRPr>
          </a:p>
        </p:txBody>
      </p:sp>
      <p:sp>
        <p:nvSpPr>
          <p:cNvPr id="7" name="CustomShape 2">
            <a:extLst>
              <a:ext uri="{FF2B5EF4-FFF2-40B4-BE49-F238E27FC236}">
                <a16:creationId xmlns:a16="http://schemas.microsoft.com/office/drawing/2014/main" id="{9F608B3B-DEB9-456D-9F21-FFA191621E55}"/>
              </a:ext>
            </a:extLst>
          </p:cNvPr>
          <p:cNvSpPr/>
          <p:nvPr/>
        </p:nvSpPr>
        <p:spPr>
          <a:xfrm>
            <a:off x="455401" y="3646800"/>
            <a:ext cx="3682846" cy="313956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tabLst>
                <a:tab pos="0" algn="l"/>
              </a:tabLst>
            </a:pPr>
            <a:r>
              <a:rPr lang="en-GB" sz="2000" b="0" strike="noStrike" spc="-1" dirty="0">
                <a:solidFill>
                  <a:srgbClr val="000000"/>
                </a:solidFill>
                <a:latin typeface="Arial"/>
              </a:rPr>
              <a:t>Now sort the crystalline rocks into two major groups, based on their </a:t>
            </a:r>
            <a:r>
              <a:rPr lang="en-GB" sz="2000" b="0" u="sng" strike="noStrike" spc="-1" dirty="0">
                <a:solidFill>
                  <a:srgbClr val="000000"/>
                </a:solidFill>
                <a:uFillTx/>
                <a:latin typeface="Arial"/>
              </a:rPr>
              <a:t>grain arrangements</a:t>
            </a:r>
            <a:r>
              <a:rPr lang="en-GB" sz="2000" b="0" strike="noStrike" spc="-1" dirty="0">
                <a:solidFill>
                  <a:srgbClr val="000000"/>
                </a:solidFill>
                <a:uFillTx/>
                <a:latin typeface="Arial"/>
              </a:rPr>
              <a:t> </a:t>
            </a:r>
          </a:p>
          <a:p>
            <a:pPr>
              <a:lnSpc>
                <a:spcPct val="100000"/>
              </a:lnSpc>
              <a:tabLst>
                <a:tab pos="0" algn="l"/>
              </a:tabLst>
            </a:pPr>
            <a:r>
              <a:rPr lang="en-GB" sz="2000" b="0" strike="noStrike" spc="-1" dirty="0">
                <a:solidFill>
                  <a:srgbClr val="000000"/>
                </a:solidFill>
                <a:latin typeface="Arial"/>
              </a:rPr>
              <a:t>(Cards 3 and 4):</a:t>
            </a:r>
            <a:endParaRPr lang="en-GB" sz="2000" b="0" strike="noStrike" spc="-1" dirty="0">
              <a:latin typeface="Arial"/>
            </a:endParaRPr>
          </a:p>
          <a:p>
            <a:pPr marL="181080" indent="-180720">
              <a:lnSpc>
                <a:spcPct val="100000"/>
              </a:lnSpc>
              <a:buClr>
                <a:srgbClr val="000000"/>
              </a:buClr>
              <a:buSzPct val="150000"/>
              <a:buFont typeface="Arial"/>
              <a:buChar char="•"/>
              <a:tabLst>
                <a:tab pos="0" algn="l"/>
              </a:tabLst>
            </a:pPr>
            <a:r>
              <a:rPr lang="en-GB" sz="2000" b="0" strike="noStrike" spc="-1" dirty="0">
                <a:solidFill>
                  <a:srgbClr val="000000"/>
                </a:solidFill>
                <a:latin typeface="Arial"/>
              </a:rPr>
              <a:t>‘</a:t>
            </a:r>
            <a:r>
              <a:rPr lang="en-GB" sz="2000" b="1" strike="noStrike" spc="-1" dirty="0">
                <a:solidFill>
                  <a:srgbClr val="000000"/>
                </a:solidFill>
                <a:latin typeface="Arial"/>
              </a:rPr>
              <a:t>Crystalline – Metamorphic</a:t>
            </a:r>
            <a:r>
              <a:rPr lang="en-GB" sz="2000" b="0" strike="noStrike" spc="-1" dirty="0">
                <a:solidFill>
                  <a:srgbClr val="000000"/>
                </a:solidFill>
                <a:latin typeface="Arial"/>
              </a:rPr>
              <a:t>’ rocks – crystals aligned in metamorphic layers</a:t>
            </a:r>
            <a:endParaRPr lang="en-GB" sz="2000" b="0" strike="noStrike" spc="-1" dirty="0">
              <a:latin typeface="Arial"/>
            </a:endParaRPr>
          </a:p>
          <a:p>
            <a:pPr marL="181080" indent="-180720">
              <a:lnSpc>
                <a:spcPct val="100000"/>
              </a:lnSpc>
              <a:buClr>
                <a:srgbClr val="000000"/>
              </a:buClr>
              <a:buSzPct val="150000"/>
              <a:buFont typeface="Arial"/>
              <a:buChar char="•"/>
              <a:tabLst>
                <a:tab pos="0" algn="l"/>
              </a:tabLst>
            </a:pPr>
            <a:r>
              <a:rPr lang="en-GB" sz="2000" b="0" strike="noStrike" spc="-1" dirty="0">
                <a:solidFill>
                  <a:srgbClr val="000000"/>
                </a:solidFill>
                <a:latin typeface="Arial"/>
              </a:rPr>
              <a:t>‘</a:t>
            </a:r>
            <a:r>
              <a:rPr lang="en-GB" sz="2000" b="1" strike="noStrike" spc="-1" dirty="0">
                <a:solidFill>
                  <a:srgbClr val="000000"/>
                </a:solidFill>
                <a:latin typeface="Arial"/>
              </a:rPr>
              <a:t>Crystalline – Igneous</a:t>
            </a:r>
            <a:r>
              <a:rPr lang="en-GB" sz="2000" b="0" strike="noStrike" spc="-1" dirty="0">
                <a:solidFill>
                  <a:srgbClr val="000000"/>
                </a:solidFill>
                <a:latin typeface="Arial"/>
              </a:rPr>
              <a:t>’ rocks – crystals have random orientations</a:t>
            </a:r>
            <a:endParaRPr lang="en-GB" sz="20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9000"/>
    </mc:Choice>
    <mc:Fallback xmlns="" xmlns:p15="http://schemas.microsoft.com/office/powerpoint/2012/main">
      <p:transition spd="slow" advTm="9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Picture 11" descr="A close up of a piece of paper&#10;&#10;Description automatically generated"/>
          <p:cNvPicPr/>
          <p:nvPr/>
        </p:nvPicPr>
        <p:blipFill>
          <a:blip r:embed="rId2">
            <a:extLst>
              <a:ext uri="{BEBA8EAE-BF5A-486C-A8C5-ECC9F3942E4B}">
                <a14:imgProps xmlns:a14="http://schemas.microsoft.com/office/drawing/2010/main">
                  <a14:imgLayer>
                    <a14:imgEffect>
                      <a14:brightnessContrast bright="20000" contrast="-40000"/>
                    </a14:imgEffect>
                  </a14:imgLayer>
                </a14:imgProps>
              </a:ext>
            </a:extLst>
          </a:blip>
          <a:srcRect l="4033" t="14164" b="5900"/>
          <a:stretch/>
        </p:blipFill>
        <p:spPr>
          <a:xfrm>
            <a:off x="4081680" y="3405960"/>
            <a:ext cx="4916160" cy="3114000"/>
          </a:xfrm>
          <a:prstGeom prst="rect">
            <a:avLst/>
          </a:prstGeom>
          <a:ln>
            <a:solidFill>
              <a:schemeClr val="tx1"/>
            </a:solidFill>
          </a:ln>
        </p:spPr>
      </p:pic>
      <p:sp>
        <p:nvSpPr>
          <p:cNvPr id="520" name="CustomShape 1"/>
          <p:cNvSpPr/>
          <p:nvPr/>
        </p:nvSpPr>
        <p:spPr>
          <a:xfrm>
            <a:off x="509400" y="1435680"/>
            <a:ext cx="8286480" cy="13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r>
              <a:rPr lang="en-GB" sz="2000" b="1" strike="noStrike" spc="-1">
                <a:solidFill>
                  <a:srgbClr val="000000"/>
                </a:solidFill>
                <a:latin typeface="Arial"/>
              </a:rPr>
              <a:t>7.  Rock sort 2 – the striped rock</a:t>
            </a:r>
            <a:endParaRPr lang="en-GB" sz="2000" b="0" strike="noStrike" spc="-1">
              <a:latin typeface="Arial"/>
            </a:endParaRPr>
          </a:p>
          <a:p>
            <a:pPr marL="190440" indent="-190080">
              <a:lnSpc>
                <a:spcPct val="100000"/>
              </a:lnSpc>
              <a:tabLst>
                <a:tab pos="0" algn="l"/>
              </a:tabLst>
            </a:pPr>
            <a:endParaRPr lang="en-GB" sz="2000" b="0" strike="noStrike" spc="-1">
              <a:latin typeface="Arial"/>
            </a:endParaRPr>
          </a:p>
          <a:p>
            <a:pPr>
              <a:lnSpc>
                <a:spcPct val="100000"/>
              </a:lnSpc>
              <a:tabLst>
                <a:tab pos="0" algn="l"/>
              </a:tabLst>
            </a:pPr>
            <a:r>
              <a:rPr lang="en-GB" sz="2000" b="0" strike="noStrike" spc="-1">
                <a:solidFill>
                  <a:srgbClr val="000000"/>
                </a:solidFill>
                <a:latin typeface="Arial"/>
              </a:rPr>
              <a:t>Take a specimen of the striped rock. Test it like you tested the other two rocks. Then put it onto the correct sorting card.</a:t>
            </a:r>
            <a:endParaRPr lang="en-GB" sz="2000" b="0" strike="noStrike" spc="-1">
              <a:latin typeface="Arial"/>
            </a:endParaRPr>
          </a:p>
        </p:txBody>
      </p:sp>
      <p:sp>
        <p:nvSpPr>
          <p:cNvPr id="522" name="CustomShape 3"/>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523" name="CustomShape 4"/>
          <p:cNvSpPr/>
          <p:nvPr/>
        </p:nvSpPr>
        <p:spPr>
          <a:xfrm>
            <a:off x="493200" y="2827440"/>
            <a:ext cx="834948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0" strike="noStrike" spc="-1">
                <a:solidFill>
                  <a:srgbClr val="000000"/>
                </a:solidFill>
                <a:latin typeface="Arial"/>
              </a:rPr>
              <a:t>It is another crystalline rock with interlocking grains/ crystals with no permeability and strong. </a:t>
            </a:r>
            <a:endParaRPr lang="en-GB" sz="2000" b="0" strike="noStrike" spc="-1">
              <a:latin typeface="Arial"/>
            </a:endParaRPr>
          </a:p>
        </p:txBody>
      </p:sp>
      <p:pic>
        <p:nvPicPr>
          <p:cNvPr id="524" name="Picture 2" descr="Gneiss hand specimen"/>
          <p:cNvPicPr/>
          <p:nvPr/>
        </p:nvPicPr>
        <p:blipFill>
          <a:blip r:embed="rId3">
            <a:extLst>
              <a:ext uri="{BEBA8EAE-BF5A-486C-A8C5-ECC9F3942E4B}">
                <a14:imgProps xmlns:a14="http://schemas.microsoft.com/office/drawing/2010/main">
                  <a14:imgLayer>
                    <a14:imgEffect>
                      <a14:sharpenSoften amount="50000"/>
                    </a14:imgEffect>
                  </a14:imgLayer>
                </a14:imgProps>
              </a:ext>
            </a:extLst>
          </a:blip>
          <a:stretch/>
        </p:blipFill>
        <p:spPr>
          <a:xfrm>
            <a:off x="7012440" y="4589280"/>
            <a:ext cx="1389960" cy="946800"/>
          </a:xfrm>
          <a:prstGeom prst="rect">
            <a:avLst/>
          </a:prstGeom>
          <a:ln>
            <a:solidFill>
              <a:schemeClr val="tx1"/>
            </a:solidFill>
          </a:ln>
        </p:spPr>
      </p:pic>
      <p:pic>
        <p:nvPicPr>
          <p:cNvPr id="525" name="Picture 2" descr="Granite hand specimen"/>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p:blipFill>
        <p:spPr>
          <a:xfrm>
            <a:off x="4864680" y="4572720"/>
            <a:ext cx="1293120" cy="992160"/>
          </a:xfrm>
          <a:prstGeom prst="rect">
            <a:avLst/>
          </a:prstGeom>
          <a:ln>
            <a:solidFill>
              <a:schemeClr val="tx1"/>
            </a:solidFill>
          </a:ln>
        </p:spPr>
      </p:pic>
      <p:sp>
        <p:nvSpPr>
          <p:cNvPr id="9" name="CustomShape 2">
            <a:extLst>
              <a:ext uri="{FF2B5EF4-FFF2-40B4-BE49-F238E27FC236}">
                <a16:creationId xmlns:a16="http://schemas.microsoft.com/office/drawing/2014/main" id="{B72C07FE-CDAF-414D-8B60-A6371A613C96}"/>
              </a:ext>
            </a:extLst>
          </p:cNvPr>
          <p:cNvSpPr/>
          <p:nvPr/>
        </p:nvSpPr>
        <p:spPr>
          <a:xfrm>
            <a:off x="455401" y="3646800"/>
            <a:ext cx="3682846" cy="313956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tabLst>
                <a:tab pos="0" algn="l"/>
              </a:tabLst>
            </a:pPr>
            <a:r>
              <a:rPr lang="en-GB" sz="2000" b="0" strike="noStrike" spc="-1" dirty="0">
                <a:solidFill>
                  <a:srgbClr val="000000"/>
                </a:solidFill>
                <a:latin typeface="Arial"/>
              </a:rPr>
              <a:t>Now sort the crystalline rocks into two major groups, based on their </a:t>
            </a:r>
            <a:r>
              <a:rPr lang="en-GB" sz="2000" b="0" u="sng" strike="noStrike" spc="-1" dirty="0">
                <a:solidFill>
                  <a:srgbClr val="000000"/>
                </a:solidFill>
                <a:uFillTx/>
                <a:latin typeface="Arial"/>
              </a:rPr>
              <a:t>grain arrangements</a:t>
            </a:r>
            <a:r>
              <a:rPr lang="en-GB" sz="2000" b="0" strike="noStrike" spc="-1" dirty="0">
                <a:solidFill>
                  <a:srgbClr val="000000"/>
                </a:solidFill>
                <a:uFillTx/>
                <a:latin typeface="Arial"/>
              </a:rPr>
              <a:t> </a:t>
            </a:r>
          </a:p>
          <a:p>
            <a:pPr>
              <a:lnSpc>
                <a:spcPct val="100000"/>
              </a:lnSpc>
              <a:tabLst>
                <a:tab pos="0" algn="l"/>
              </a:tabLst>
            </a:pPr>
            <a:r>
              <a:rPr lang="en-GB" sz="2000" b="0" strike="noStrike" spc="-1" dirty="0">
                <a:solidFill>
                  <a:srgbClr val="000000"/>
                </a:solidFill>
                <a:latin typeface="Arial"/>
              </a:rPr>
              <a:t>(Cards 3 and 4):</a:t>
            </a:r>
            <a:endParaRPr lang="en-GB" sz="2000" b="0" strike="noStrike" spc="-1" dirty="0">
              <a:latin typeface="Arial"/>
            </a:endParaRPr>
          </a:p>
          <a:p>
            <a:pPr marL="181080" indent="-180720">
              <a:lnSpc>
                <a:spcPct val="100000"/>
              </a:lnSpc>
              <a:buClr>
                <a:srgbClr val="000000"/>
              </a:buClr>
              <a:buSzPct val="150000"/>
              <a:buFont typeface="Arial"/>
              <a:buChar char="•"/>
              <a:tabLst>
                <a:tab pos="0" algn="l"/>
              </a:tabLst>
            </a:pPr>
            <a:r>
              <a:rPr lang="en-GB" sz="2000" b="0" strike="noStrike" spc="-1" dirty="0">
                <a:solidFill>
                  <a:srgbClr val="000000"/>
                </a:solidFill>
                <a:latin typeface="Arial"/>
              </a:rPr>
              <a:t>‘</a:t>
            </a:r>
            <a:r>
              <a:rPr lang="en-GB" sz="2000" b="1" strike="noStrike" spc="-1" dirty="0">
                <a:solidFill>
                  <a:srgbClr val="000000"/>
                </a:solidFill>
                <a:latin typeface="Arial"/>
              </a:rPr>
              <a:t>Crystalline – Metamorphic</a:t>
            </a:r>
            <a:r>
              <a:rPr lang="en-GB" sz="2000" b="0" strike="noStrike" spc="-1" dirty="0">
                <a:solidFill>
                  <a:srgbClr val="000000"/>
                </a:solidFill>
                <a:latin typeface="Arial"/>
              </a:rPr>
              <a:t>’ rocks – crystals aligned in metamorphic layers</a:t>
            </a:r>
            <a:endParaRPr lang="en-GB" sz="2000" b="0" strike="noStrike" spc="-1" dirty="0">
              <a:latin typeface="Arial"/>
            </a:endParaRPr>
          </a:p>
          <a:p>
            <a:pPr marL="181080" indent="-180720">
              <a:lnSpc>
                <a:spcPct val="100000"/>
              </a:lnSpc>
              <a:buClr>
                <a:srgbClr val="000000"/>
              </a:buClr>
              <a:buSzPct val="150000"/>
              <a:buFont typeface="Arial"/>
              <a:buChar char="•"/>
              <a:tabLst>
                <a:tab pos="0" algn="l"/>
              </a:tabLst>
            </a:pPr>
            <a:r>
              <a:rPr lang="en-GB" sz="2000" b="0" strike="noStrike" spc="-1" dirty="0">
                <a:solidFill>
                  <a:srgbClr val="000000"/>
                </a:solidFill>
                <a:latin typeface="Arial"/>
              </a:rPr>
              <a:t>‘</a:t>
            </a:r>
            <a:r>
              <a:rPr lang="en-GB" sz="2000" b="1" strike="noStrike" spc="-1" dirty="0">
                <a:solidFill>
                  <a:srgbClr val="000000"/>
                </a:solidFill>
                <a:latin typeface="Arial"/>
              </a:rPr>
              <a:t>Crystalline – Igneous</a:t>
            </a:r>
            <a:r>
              <a:rPr lang="en-GB" sz="2000" b="0" strike="noStrike" spc="-1" dirty="0">
                <a:solidFill>
                  <a:srgbClr val="000000"/>
                </a:solidFill>
                <a:latin typeface="Arial"/>
              </a:rPr>
              <a:t>’ rocks – crystals have random orientations</a:t>
            </a:r>
            <a:endParaRPr lang="en-GB" sz="20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xmlns:p15="http://schemas.microsoft.com/office/powerpoint/2012/main">
      <p:transition spd="slow"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TextShape 1"/>
          <p:cNvSpPr txBox="1"/>
          <p:nvPr/>
        </p:nvSpPr>
        <p:spPr>
          <a:xfrm>
            <a:off x="611640" y="260640"/>
            <a:ext cx="8136720" cy="720360"/>
          </a:xfrm>
          <a:prstGeom prst="rect">
            <a:avLst/>
          </a:prstGeom>
          <a:noFill/>
          <a:ln>
            <a:noFill/>
          </a:ln>
        </p:spPr>
        <p:txBody>
          <a:bodyPr lIns="90000" tIns="45000" rIns="90000" bIns="45000">
            <a:noAutofit/>
          </a:bodyPr>
          <a:lstStyle/>
          <a:p>
            <a:pPr algn="ctr">
              <a:lnSpc>
                <a:spcPct val="100000"/>
              </a:lnSpc>
            </a:pPr>
            <a:r>
              <a:rPr lang="en-GB" sz="2800" b="1" strike="noStrike" spc="-1">
                <a:solidFill>
                  <a:srgbClr val="000000"/>
                </a:solidFill>
                <a:latin typeface="Arial"/>
              </a:rPr>
              <a:t>Earthlearningidea</a:t>
            </a:r>
            <a:r>
              <a:rPr lang="en-GB" sz="4400" b="1" strike="noStrike" spc="-1">
                <a:solidFill>
                  <a:srgbClr val="000000"/>
                </a:solidFill>
                <a:latin typeface="Arial"/>
              </a:rPr>
              <a:t> </a:t>
            </a:r>
            <a:r>
              <a:rPr lang="en-GB" sz="2400" b="1" strike="noStrike" spc="-1">
                <a:solidFill>
                  <a:srgbClr val="000000"/>
                </a:solidFill>
                <a:latin typeface="Arial"/>
              </a:rPr>
              <a:t>online video workshops</a:t>
            </a:r>
            <a:endParaRPr lang="en-GB" sz="2400" b="0" strike="noStrike" spc="-1">
              <a:solidFill>
                <a:srgbClr val="000000"/>
              </a:solidFill>
              <a:latin typeface="Arial"/>
            </a:endParaRPr>
          </a:p>
        </p:txBody>
      </p:sp>
      <p:sp>
        <p:nvSpPr>
          <p:cNvPr id="277" name="TextShape 2"/>
          <p:cNvSpPr txBox="1"/>
          <p:nvPr/>
        </p:nvSpPr>
        <p:spPr>
          <a:xfrm>
            <a:off x="683640" y="1124640"/>
            <a:ext cx="8352720" cy="5472360"/>
          </a:xfrm>
          <a:prstGeom prst="rect">
            <a:avLst/>
          </a:prstGeom>
          <a:noFill/>
          <a:ln>
            <a:noFill/>
          </a:ln>
        </p:spPr>
        <p:txBody>
          <a:bodyPr lIns="90000" tIns="45000" rIns="90000" bIns="45000">
            <a:noAutofit/>
          </a:bodyPr>
          <a:lstStyle/>
          <a:p>
            <a:pPr>
              <a:lnSpc>
                <a:spcPct val="100000"/>
              </a:lnSpc>
              <a:spcBef>
                <a:spcPts val="479"/>
              </a:spcBef>
              <a:tabLst>
                <a:tab pos="0" algn="l"/>
              </a:tabLst>
            </a:pPr>
            <a:r>
              <a:rPr lang="en-GB" sz="2400" b="1" strike="noStrike" spc="-1">
                <a:solidFill>
                  <a:srgbClr val="000000"/>
                </a:solidFill>
                <a:latin typeface="Arial"/>
              </a:rPr>
              <a:t>Purpose – Earthlearningidea development</a:t>
            </a:r>
            <a:endParaRPr lang="en-GB" sz="2400" b="0" strike="noStrike" spc="-1">
              <a:solidFill>
                <a:srgbClr val="000000"/>
              </a:solidFill>
              <a:latin typeface="Arial"/>
            </a:endParaRPr>
          </a:p>
          <a:p>
            <a:pPr marL="343080" indent="-342720">
              <a:lnSpc>
                <a:spcPct val="100000"/>
              </a:lnSpc>
              <a:spcBef>
                <a:spcPts val="479"/>
              </a:spcBef>
              <a:buClr>
                <a:srgbClr val="000000"/>
              </a:buClr>
              <a:buFont typeface="Symbol" charset="2"/>
              <a:buChar char=""/>
              <a:tabLst>
                <a:tab pos="0" algn="l"/>
              </a:tabLst>
            </a:pPr>
            <a:r>
              <a:rPr lang="en-GB" sz="2400" b="0" strike="noStrike" spc="-1">
                <a:solidFill>
                  <a:srgbClr val="000000"/>
                </a:solidFill>
                <a:latin typeface="Arial"/>
              </a:rPr>
              <a:t>The Earthlearningidea Team has developed the ESEU workshops into online video workshops for those unable to take part in face to face interactive workshops</a:t>
            </a:r>
          </a:p>
          <a:p>
            <a:pPr marL="343080" indent="-342720">
              <a:lnSpc>
                <a:spcPct val="100000"/>
              </a:lnSpc>
              <a:spcBef>
                <a:spcPts val="479"/>
              </a:spcBef>
              <a:buClr>
                <a:srgbClr val="000000"/>
              </a:buClr>
              <a:buFont typeface="Symbol" charset="2"/>
              <a:buChar char=""/>
              <a:tabLst>
                <a:tab pos="0" algn="l"/>
              </a:tabLst>
            </a:pPr>
            <a:r>
              <a:rPr lang="en-GB" sz="2400" b="0" strike="noStrike" spc="-1">
                <a:solidFill>
                  <a:srgbClr val="000000"/>
                </a:solidFill>
                <a:latin typeface="Arial"/>
              </a:rPr>
              <a:t>Each workshop is led by a PowerPoint presentation and has an accompanying booklet that contains all the activity background details, resource lists, risk assessments, etc.</a:t>
            </a:r>
          </a:p>
          <a:p>
            <a:pPr marL="343080" indent="-342720">
              <a:lnSpc>
                <a:spcPct val="100000"/>
              </a:lnSpc>
              <a:spcBef>
                <a:spcPts val="479"/>
              </a:spcBef>
              <a:buClr>
                <a:srgbClr val="000000"/>
              </a:buClr>
              <a:buFont typeface="Symbol" charset="2"/>
              <a:buChar char=""/>
              <a:tabLst>
                <a:tab pos="0" algn="l"/>
              </a:tabLst>
            </a:pPr>
            <a:r>
              <a:rPr lang="en-GB" sz="2400" b="0" strike="noStrike" spc="-1">
                <a:solidFill>
                  <a:srgbClr val="000000"/>
                </a:solidFill>
                <a:latin typeface="Arial"/>
              </a:rPr>
              <a:t>The individual workshop activities have been published for open access online at the website: </a:t>
            </a:r>
            <a:r>
              <a:rPr lang="en-GB" sz="2400" b="0" u="sng" strike="noStrike" spc="-1">
                <a:solidFill>
                  <a:srgbClr val="009999"/>
                </a:solidFill>
                <a:uFillTx/>
                <a:latin typeface="Arial"/>
                <a:hlinkClick r:id="rId2"/>
              </a:rPr>
              <a:t>https://www.earthlearningidea.com/</a:t>
            </a:r>
            <a:endParaRPr lang="en-GB" sz="2400" b="0" strike="noStrike" spc="-1">
              <a:solidFill>
                <a:srgbClr val="000000"/>
              </a:solidFill>
              <a:latin typeface="Arial"/>
            </a:endParaRPr>
          </a:p>
          <a:p>
            <a:pPr marL="343080" indent="-342720">
              <a:lnSpc>
                <a:spcPct val="100000"/>
              </a:lnSpc>
              <a:spcBef>
                <a:spcPts val="479"/>
              </a:spcBef>
              <a:buClr>
                <a:srgbClr val="000000"/>
              </a:buClr>
              <a:buFont typeface="Symbol" charset="2"/>
              <a:buChar char=""/>
              <a:tabLst>
                <a:tab pos="0" algn="l"/>
              </a:tabLst>
            </a:pPr>
            <a:r>
              <a:rPr lang="en-GB" sz="2400" b="0" strike="noStrike" spc="-1">
                <a:solidFill>
                  <a:srgbClr val="000000"/>
                </a:solidFill>
                <a:latin typeface="Arial"/>
              </a:rPr>
              <a:t>Each workshop activity has a question script and a video keyed into CASE principles, that can be accessed through the PowerPoint hyperlinks</a:t>
            </a:r>
          </a:p>
          <a:p>
            <a:pPr marL="343080" indent="-342720">
              <a:lnSpc>
                <a:spcPct val="100000"/>
              </a:lnSpc>
              <a:spcBef>
                <a:spcPts val="479"/>
              </a:spcBef>
              <a:buClr>
                <a:srgbClr val="000000"/>
              </a:buClr>
              <a:buFont typeface="Symbol" charset="2"/>
              <a:buChar char=""/>
              <a:tabLst>
                <a:tab pos="0" algn="l"/>
              </a:tabLst>
            </a:pPr>
            <a:r>
              <a:rPr lang="en-GB" sz="2400" b="0" strike="noStrike" spc="-1">
                <a:solidFill>
                  <a:srgbClr val="000000"/>
                </a:solidFill>
                <a:latin typeface="Arial"/>
              </a:rPr>
              <a:t>The aim is to facilitate online Earth science learning</a:t>
            </a:r>
          </a:p>
        </p:txBody>
      </p:sp>
    </p:spTree>
  </p:cSld>
  <p:clrMapOvr>
    <a:masterClrMapping/>
  </p:clrMapOvr>
  <mc:AlternateContent xmlns:mc="http://schemas.openxmlformats.org/markup-compatibility/2006" xmlns:p14="http://schemas.microsoft.com/office/powerpoint/2010/main">
    <mc:Choice Requires="p14">
      <p:transition spd="slow" p14:dur="2000" advTm="19000"/>
    </mc:Choice>
    <mc:Fallback xmlns="" xmlns:p15="http://schemas.microsoft.com/office/powerpoint/2012/main">
      <p:transition spd="slow" advTm="19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CustomShape 1"/>
          <p:cNvSpPr/>
          <p:nvPr/>
        </p:nvSpPr>
        <p:spPr>
          <a:xfrm>
            <a:off x="533520" y="1333080"/>
            <a:ext cx="6085440" cy="5578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r>
              <a:rPr lang="en-GB" sz="2000" b="1" strike="noStrike" spc="-1">
                <a:solidFill>
                  <a:srgbClr val="000000"/>
                </a:solidFill>
                <a:latin typeface="Arial"/>
              </a:rPr>
              <a:t>7. Rock sort 2 – the striped rock</a:t>
            </a:r>
            <a:endParaRPr lang="en-GB" sz="2000" b="0" strike="noStrike" spc="-1">
              <a:latin typeface="Arial"/>
            </a:endParaRPr>
          </a:p>
          <a:p>
            <a:pPr marL="190440" indent="-14040">
              <a:lnSpc>
                <a:spcPct val="100000"/>
              </a:lnSpc>
              <a:tabLst>
                <a:tab pos="0" algn="l"/>
              </a:tabLst>
            </a:pPr>
            <a:endParaRPr lang="en-GB" sz="2000" b="0" strike="noStrike" spc="-1">
              <a:latin typeface="Arial"/>
            </a:endParaRPr>
          </a:p>
          <a:p>
            <a:pPr>
              <a:lnSpc>
                <a:spcPct val="100000"/>
              </a:lnSpc>
              <a:tabLst>
                <a:tab pos="0" algn="l"/>
              </a:tabLst>
            </a:pPr>
            <a:r>
              <a:rPr lang="en-GB" sz="2000" b="1" i="1" strike="noStrike" spc="-1">
                <a:solidFill>
                  <a:srgbClr val="000000"/>
                </a:solidFill>
                <a:latin typeface="Arial"/>
              </a:rPr>
              <a:t>Igneous rocks </a:t>
            </a:r>
            <a:endParaRPr lang="en-GB" sz="2000" b="0" strike="noStrike" spc="-1">
              <a:latin typeface="Arial"/>
            </a:endParaRPr>
          </a:p>
          <a:p>
            <a:pPr>
              <a:lnSpc>
                <a:spcPct val="100000"/>
              </a:lnSpc>
              <a:tabLst>
                <a:tab pos="0" algn="l"/>
              </a:tabLst>
            </a:pPr>
            <a:r>
              <a:rPr lang="en-GB" sz="2000" b="0" i="1" strike="noStrike" spc="-1">
                <a:solidFill>
                  <a:srgbClr val="000000"/>
                </a:solidFill>
                <a:latin typeface="Arial"/>
              </a:rPr>
              <a:t>These are formed from cooling liquid rock called magma. As magma cools different minerals with different properties crystallise with random orientations – eventually becoming a mass of interlocking crystals with no pore spaces between the grains that is very strong.</a:t>
            </a:r>
            <a:endParaRPr lang="en-GB" sz="2000" b="0" strike="noStrike" spc="-1">
              <a:latin typeface="Arial"/>
            </a:endParaRPr>
          </a:p>
          <a:p>
            <a:pPr>
              <a:lnSpc>
                <a:spcPct val="100000"/>
              </a:lnSpc>
              <a:tabLst>
                <a:tab pos="0" algn="l"/>
              </a:tabLst>
            </a:pPr>
            <a:endParaRPr lang="en-GB" sz="2000" b="0" strike="noStrike" spc="-1">
              <a:latin typeface="Arial"/>
            </a:endParaRPr>
          </a:p>
          <a:p>
            <a:pPr>
              <a:lnSpc>
                <a:spcPct val="100000"/>
              </a:lnSpc>
              <a:tabLst>
                <a:tab pos="0" algn="l"/>
              </a:tabLst>
            </a:pPr>
            <a:r>
              <a:rPr lang="en-GB" sz="2000" b="1" i="1" strike="noStrike" spc="-1">
                <a:solidFill>
                  <a:srgbClr val="000000"/>
                </a:solidFill>
                <a:latin typeface="Arial"/>
              </a:rPr>
              <a:t>Metamorphic rocks </a:t>
            </a:r>
            <a:endParaRPr lang="en-GB" sz="2000" b="0" strike="noStrike" spc="-1">
              <a:latin typeface="Arial"/>
            </a:endParaRPr>
          </a:p>
          <a:p>
            <a:pPr>
              <a:lnSpc>
                <a:spcPct val="100000"/>
              </a:lnSpc>
              <a:tabLst>
                <a:tab pos="0" algn="l"/>
              </a:tabLst>
            </a:pPr>
            <a:r>
              <a:rPr lang="en-GB" sz="2000" b="0" i="1" strike="noStrike" spc="-1">
                <a:solidFill>
                  <a:srgbClr val="000000"/>
                </a:solidFill>
                <a:latin typeface="Arial"/>
              </a:rPr>
              <a:t>These are formed from other rocks (sedimentary, igneous or metamorphic) in the solid state by great increases of temperature and/or pressure. Those formed by pressure have layers or bands formed by aligned minerals as they recrystallise. The interlocking crystals have no pore spaces and the rocks are very strong.</a:t>
            </a:r>
            <a:endParaRPr lang="en-GB" sz="2000" b="0" strike="noStrike" spc="-1">
              <a:latin typeface="Arial"/>
            </a:endParaRPr>
          </a:p>
        </p:txBody>
      </p:sp>
      <p:sp>
        <p:nvSpPr>
          <p:cNvPr id="527"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pic>
        <p:nvPicPr>
          <p:cNvPr id="528" name="Picture 2" descr="Granite hand specimen"/>
          <p:cNvPicPr/>
          <p:nvPr/>
        </p:nvPicPr>
        <p:blipFill>
          <a:blip r:embed="rId3">
            <a:extLst>
              <a:ext uri="{BEBA8EAE-BF5A-486C-A8C5-ECC9F3942E4B}">
                <a14:imgProps xmlns:a14="http://schemas.microsoft.com/office/drawing/2010/main">
                  <a14:imgLayer>
                    <a14:imgEffect>
                      <a14:sharpenSoften amount="50000"/>
                    </a14:imgEffect>
                  </a14:imgLayer>
                </a14:imgProps>
              </a:ext>
            </a:extLst>
          </a:blip>
          <a:stretch/>
        </p:blipFill>
        <p:spPr>
          <a:xfrm>
            <a:off x="6735600" y="2129040"/>
            <a:ext cx="2189520" cy="1868400"/>
          </a:xfrm>
          <a:prstGeom prst="rect">
            <a:avLst/>
          </a:prstGeom>
          <a:ln>
            <a:solidFill>
              <a:schemeClr val="tx1"/>
            </a:solidFill>
          </a:ln>
        </p:spPr>
      </p:pic>
      <p:pic>
        <p:nvPicPr>
          <p:cNvPr id="529" name="Picture 2" descr="Gneiss hand specimen"/>
          <p:cNvPicPr/>
          <p:nvPr/>
        </p:nvPicPr>
        <p:blipFill>
          <a:blip r:embed="rId4">
            <a:extLst>
              <a:ext uri="{BEBA8EAE-BF5A-486C-A8C5-ECC9F3942E4B}">
                <a14:imgProps xmlns:a14="http://schemas.microsoft.com/office/drawing/2010/main">
                  <a14:imgLayer>
                    <a14:imgEffect>
                      <a14:sharpenSoften amount="50000"/>
                    </a14:imgEffect>
                  </a14:imgLayer>
                </a14:imgProps>
              </a:ext>
            </a:extLst>
          </a:blip>
          <a:stretch/>
        </p:blipFill>
        <p:spPr>
          <a:xfrm>
            <a:off x="6725880" y="4507200"/>
            <a:ext cx="2217960" cy="151092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advTm="50000"/>
    </mc:Choice>
    <mc:Fallback xmlns="" xmlns:p15="http://schemas.microsoft.com/office/powerpoint/2012/main">
      <p:transition spd="slow" advTm="5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CustomShape 1"/>
          <p:cNvSpPr/>
          <p:nvPr/>
        </p:nvSpPr>
        <p:spPr>
          <a:xfrm>
            <a:off x="304920" y="0"/>
            <a:ext cx="8838720" cy="6857640"/>
          </a:xfrm>
          <a:prstGeom prst="rect">
            <a:avLst/>
          </a:prstGeom>
          <a:solidFill>
            <a:srgbClr val="FFDEBD"/>
          </a:solidFill>
          <a:ln>
            <a:noFill/>
          </a:ln>
        </p:spPr>
        <p:style>
          <a:lnRef idx="2">
            <a:schemeClr val="accent1">
              <a:shade val="50000"/>
            </a:schemeClr>
          </a:lnRef>
          <a:fillRef idx="1">
            <a:schemeClr val="accent1"/>
          </a:fillRef>
          <a:effectRef idx="0">
            <a:schemeClr val="accent1"/>
          </a:effectRef>
          <a:fontRef idx="minor"/>
        </p:style>
      </p:sp>
      <p:sp>
        <p:nvSpPr>
          <p:cNvPr id="531"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532" name="CustomShape 3"/>
          <p:cNvSpPr/>
          <p:nvPr/>
        </p:nvSpPr>
        <p:spPr>
          <a:xfrm>
            <a:off x="533520" y="1592280"/>
            <a:ext cx="8061480" cy="4764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799"/>
              </a:spcBef>
            </a:pPr>
            <a:r>
              <a:rPr lang="en-GB" sz="2000" b="1" strike="noStrike" spc="-1">
                <a:solidFill>
                  <a:srgbClr val="000000"/>
                </a:solidFill>
                <a:latin typeface="Arial"/>
              </a:rPr>
              <a:t>To stop or to continue?</a:t>
            </a:r>
            <a:endParaRPr lang="en-GB" sz="2000" b="0" strike="noStrike" spc="-1">
              <a:latin typeface="Arial"/>
            </a:endParaRPr>
          </a:p>
          <a:p>
            <a:pPr>
              <a:lnSpc>
                <a:spcPct val="100000"/>
              </a:lnSpc>
              <a:spcBef>
                <a:spcPts val="799"/>
              </a:spcBef>
            </a:pPr>
            <a:r>
              <a:rPr lang="en-GB" sz="2000" b="0" strike="noStrike" spc="-1">
                <a:solidFill>
                  <a:srgbClr val="000000"/>
                </a:solidFill>
                <a:latin typeface="Arial"/>
              </a:rPr>
              <a:t>If the aim of your teaching is just to enable your pupils to investigate, name and understand the three great groups of rocks, you may want to stop this workshop here</a:t>
            </a:r>
            <a:endParaRPr lang="en-GB" sz="2000" b="0" strike="noStrike" spc="-1">
              <a:latin typeface="Arial"/>
            </a:endParaRPr>
          </a:p>
          <a:p>
            <a:pPr>
              <a:lnSpc>
                <a:spcPct val="100000"/>
              </a:lnSpc>
              <a:spcBef>
                <a:spcPts val="799"/>
              </a:spcBef>
            </a:pPr>
            <a:endParaRPr lang="en-GB" sz="2000" b="0" strike="noStrike" spc="-1">
              <a:latin typeface="Arial"/>
            </a:endParaRPr>
          </a:p>
          <a:p>
            <a:pPr>
              <a:lnSpc>
                <a:spcPct val="100000"/>
              </a:lnSpc>
              <a:spcBef>
                <a:spcPts val="799"/>
              </a:spcBef>
            </a:pPr>
            <a:r>
              <a:rPr lang="en-GB" sz="2000" b="0" strike="noStrike" spc="-1">
                <a:solidFill>
                  <a:srgbClr val="000000"/>
                </a:solidFill>
                <a:latin typeface="Arial"/>
              </a:rPr>
              <a:t>However, if the aim of your teaching is to enable your pupils to investigate, name and understand not only the three rock groups but a range of sedimentary, igneous and metamorphic rocks as well – then continue on through the workshop, including:</a:t>
            </a:r>
            <a:endParaRPr lang="en-GB" sz="2000" b="0" strike="noStrike" spc="-1">
              <a:latin typeface="Arial"/>
            </a:endParaRPr>
          </a:p>
          <a:p>
            <a:pPr>
              <a:lnSpc>
                <a:spcPct val="100000"/>
              </a:lnSpc>
              <a:spcBef>
                <a:spcPts val="799"/>
              </a:spcBef>
            </a:pPr>
            <a:r>
              <a:rPr lang="en-GB" sz="2000" b="1" strike="noStrike" spc="-1">
                <a:solidFill>
                  <a:srgbClr val="000000"/>
                </a:solidFill>
                <a:latin typeface="Arial"/>
              </a:rPr>
              <a:t>8.   Rock sort 3 </a:t>
            </a:r>
            <a:endParaRPr lang="en-GB" sz="2000" b="0" strike="noStrike" spc="-1">
              <a:latin typeface="Arial"/>
            </a:endParaRPr>
          </a:p>
          <a:p>
            <a:pPr>
              <a:lnSpc>
                <a:spcPct val="100000"/>
              </a:lnSpc>
              <a:spcBef>
                <a:spcPts val="799"/>
              </a:spcBef>
            </a:pPr>
            <a:r>
              <a:rPr lang="en-GB" sz="2000" b="1" strike="noStrike" spc="-1">
                <a:solidFill>
                  <a:srgbClr val="000000"/>
                </a:solidFill>
                <a:latin typeface="Arial"/>
              </a:rPr>
              <a:t>9.   From sedimentary to metamorphic</a:t>
            </a:r>
            <a:endParaRPr lang="en-GB" sz="2000" b="0" strike="noStrike" spc="-1">
              <a:latin typeface="Arial"/>
            </a:endParaRPr>
          </a:p>
          <a:p>
            <a:pPr>
              <a:lnSpc>
                <a:spcPct val="100000"/>
              </a:lnSpc>
              <a:spcBef>
                <a:spcPts val="799"/>
              </a:spcBef>
            </a:pPr>
            <a:r>
              <a:rPr lang="en-GB" sz="2000" b="1" strike="noStrike" spc="-1">
                <a:solidFill>
                  <a:srgbClr val="000000"/>
                </a:solidFill>
                <a:latin typeface="Arial"/>
              </a:rPr>
              <a:t>10. Naming rocks</a:t>
            </a:r>
            <a:endParaRPr lang="en-GB" sz="2000" b="0" strike="noStrike" spc="-1">
              <a:latin typeface="Arial"/>
            </a:endParaRPr>
          </a:p>
          <a:p>
            <a:pPr>
              <a:lnSpc>
                <a:spcPct val="100000"/>
              </a:lnSpc>
              <a:spcBef>
                <a:spcPts val="799"/>
              </a:spcBef>
            </a:pPr>
            <a:endParaRPr lang="en-GB"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51000"/>
    </mc:Choice>
    <mc:Fallback xmlns="" xmlns:p15="http://schemas.microsoft.com/office/powerpoint/2012/main">
      <p:transition spd="slow" advTm="51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CustomShape 1"/>
          <p:cNvSpPr/>
          <p:nvPr/>
        </p:nvSpPr>
        <p:spPr>
          <a:xfrm>
            <a:off x="509400" y="1459800"/>
            <a:ext cx="8044920" cy="1919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r>
              <a:rPr lang="en-GB" sz="2000" b="1" strike="noStrike" spc="-1">
                <a:solidFill>
                  <a:srgbClr val="000000"/>
                </a:solidFill>
                <a:latin typeface="Arial"/>
              </a:rPr>
              <a:t>8.  Rock sort 3 – all rocks</a:t>
            </a:r>
            <a:endParaRPr lang="en-GB" sz="2000" b="0" strike="noStrike" spc="-1">
              <a:latin typeface="Arial"/>
            </a:endParaRPr>
          </a:p>
          <a:p>
            <a:pPr marL="190440" indent="-190080">
              <a:lnSpc>
                <a:spcPct val="100000"/>
              </a:lnSpc>
              <a:tabLst>
                <a:tab pos="0" algn="l"/>
              </a:tabLst>
            </a:pPr>
            <a:endParaRPr lang="en-GB" sz="2000" b="0" strike="noStrike" spc="-1">
              <a:latin typeface="Arial"/>
            </a:endParaRPr>
          </a:p>
          <a:p>
            <a:pPr>
              <a:lnSpc>
                <a:spcPct val="100000"/>
              </a:lnSpc>
              <a:tabLst>
                <a:tab pos="0" algn="l"/>
              </a:tabLst>
            </a:pPr>
            <a:r>
              <a:rPr lang="en-GB" sz="2000" b="0" strike="noStrike" spc="-1">
                <a:solidFill>
                  <a:srgbClr val="000000"/>
                </a:solidFill>
                <a:latin typeface="Arial"/>
              </a:rPr>
              <a:t>Take all the other specimens. Test them like you tested the other rocks. Then take the new set of three sorting cards (Cards 5, 6 and 7) and use the clues in the rocks to put them onto the cards in the correct places.</a:t>
            </a:r>
            <a:endParaRPr lang="en-GB" sz="2000" b="0" strike="noStrike" spc="-1">
              <a:latin typeface="Arial"/>
            </a:endParaRPr>
          </a:p>
        </p:txBody>
      </p:sp>
      <p:sp>
        <p:nvSpPr>
          <p:cNvPr id="534"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535" name="CustomShape 3"/>
          <p:cNvSpPr/>
          <p:nvPr/>
        </p:nvSpPr>
        <p:spPr>
          <a:xfrm>
            <a:off x="3286440" y="3286440"/>
            <a:ext cx="277920" cy="3233160"/>
          </a:xfrm>
          <a:prstGeom prst="rect">
            <a:avLst/>
          </a:prstGeom>
          <a:solidFill>
            <a:srgbClr val="E7FFE7"/>
          </a:solidFill>
          <a:ln>
            <a:noFill/>
          </a:ln>
        </p:spPr>
        <p:style>
          <a:lnRef idx="2">
            <a:schemeClr val="accent1">
              <a:shade val="50000"/>
            </a:schemeClr>
          </a:lnRef>
          <a:fillRef idx="1">
            <a:schemeClr val="accent1"/>
          </a:fillRef>
          <a:effectRef idx="0">
            <a:schemeClr val="accent1"/>
          </a:effectRef>
          <a:fontRef idx="minor"/>
        </p:style>
      </p:sp>
      <p:sp>
        <p:nvSpPr>
          <p:cNvPr id="536" name="CustomShape 4"/>
          <p:cNvSpPr/>
          <p:nvPr/>
        </p:nvSpPr>
        <p:spPr>
          <a:xfrm>
            <a:off x="448200" y="3800160"/>
            <a:ext cx="83329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a:solidFill>
                  <a:srgbClr val="000000"/>
                </a:solidFill>
                <a:latin typeface="Arial"/>
              </a:rPr>
              <a:t>Go to: </a:t>
            </a:r>
            <a:r>
              <a:rPr lang="en-GB" sz="1800" b="0" u="sng" strike="noStrike" spc="-1">
                <a:solidFill>
                  <a:srgbClr val="009999"/>
                </a:solidFill>
                <a:uFillTx/>
                <a:latin typeface="Arial"/>
                <a:hlinkClick r:id="rId2"/>
              </a:rPr>
              <a:t>https://www.earthlearningidea.com/Video/V15_Spotrock11.html</a:t>
            </a:r>
            <a:r>
              <a:rPr lang="en-GB" sz="1800" b="0" strike="noStrike" spc="-1">
                <a:solidFill>
                  <a:srgbClr val="000000"/>
                </a:solidFill>
                <a:latin typeface="Arial"/>
              </a:rPr>
              <a:t> hyperlink</a:t>
            </a:r>
            <a:endParaRPr lang="en-GB"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30000"/>
    </mc:Choice>
    <mc:Fallback xmlns="" xmlns:p15="http://schemas.microsoft.com/office/powerpoint/2012/main">
      <p:transition spd="slow" advTm="3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CustomShape 1"/>
          <p:cNvSpPr/>
          <p:nvPr/>
        </p:nvSpPr>
        <p:spPr>
          <a:xfrm>
            <a:off x="509400" y="1459800"/>
            <a:ext cx="8044920" cy="1919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r>
              <a:rPr lang="en-GB" sz="2000" b="1" strike="noStrike" spc="-1">
                <a:solidFill>
                  <a:srgbClr val="000000"/>
                </a:solidFill>
                <a:latin typeface="Arial"/>
              </a:rPr>
              <a:t>8.  Rock sort 3 – all rocks</a:t>
            </a:r>
            <a:endParaRPr lang="en-GB" sz="2000" b="0" strike="noStrike" spc="-1">
              <a:latin typeface="Arial"/>
            </a:endParaRPr>
          </a:p>
          <a:p>
            <a:pPr marL="190440" indent="-190080">
              <a:lnSpc>
                <a:spcPct val="100000"/>
              </a:lnSpc>
              <a:tabLst>
                <a:tab pos="0" algn="l"/>
              </a:tabLst>
            </a:pPr>
            <a:endParaRPr lang="en-GB" sz="2000" b="0" strike="noStrike" spc="-1">
              <a:latin typeface="Arial"/>
            </a:endParaRPr>
          </a:p>
          <a:p>
            <a:pPr>
              <a:lnSpc>
                <a:spcPct val="100000"/>
              </a:lnSpc>
              <a:tabLst>
                <a:tab pos="0" algn="l"/>
              </a:tabLst>
            </a:pPr>
            <a:r>
              <a:rPr lang="en-GB" sz="2000" b="0" strike="noStrike" spc="-1">
                <a:solidFill>
                  <a:srgbClr val="000000"/>
                </a:solidFill>
                <a:latin typeface="Arial"/>
              </a:rPr>
              <a:t>Take all the other specimens. Test them like you tested the other rocks. Then take the new set of three sorting cards (Cards 5, 6 and 7) and use the clues in the rocks to put them onto the cards in the correct places.</a:t>
            </a:r>
            <a:endParaRPr lang="en-GB" sz="2000" b="0" strike="noStrike" spc="-1">
              <a:latin typeface="Arial"/>
            </a:endParaRPr>
          </a:p>
        </p:txBody>
      </p:sp>
      <p:sp>
        <p:nvSpPr>
          <p:cNvPr id="538"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539" name="CustomShape 3"/>
          <p:cNvSpPr/>
          <p:nvPr/>
        </p:nvSpPr>
        <p:spPr>
          <a:xfrm>
            <a:off x="294480" y="6488640"/>
            <a:ext cx="869220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Arial"/>
              </a:rPr>
              <a:t>The right hand side of the ‘Metamorphic’ sorting card (Card 6) should be folded over</a:t>
            </a:r>
            <a:endParaRPr lang="en-GB" sz="1800" b="0" strike="noStrike" spc="-1">
              <a:latin typeface="Arial"/>
            </a:endParaRPr>
          </a:p>
        </p:txBody>
      </p:sp>
      <p:sp>
        <p:nvSpPr>
          <p:cNvPr id="540" name="CustomShape 4"/>
          <p:cNvSpPr/>
          <p:nvPr/>
        </p:nvSpPr>
        <p:spPr>
          <a:xfrm flipV="1">
            <a:off x="5299560" y="6206040"/>
            <a:ext cx="360" cy="324360"/>
          </a:xfrm>
          <a:custGeom>
            <a:avLst/>
            <a:gdLst/>
            <a:ahLst/>
            <a:cxnLst/>
            <a:rect l="l" t="t" r="r" b="b"/>
            <a:pathLst>
              <a:path w="21600" h="21600">
                <a:moveTo>
                  <a:pt x="0" y="0"/>
                </a:moveTo>
                <a:lnTo>
                  <a:pt x="21600" y="21600"/>
                </a:lnTo>
              </a:path>
            </a:pathLst>
          </a:custGeom>
          <a:noFill/>
          <a:ln>
            <a:round/>
            <a:tailEnd type="triangle" w="med" len="med"/>
          </a:ln>
        </p:spPr>
        <p:style>
          <a:lnRef idx="1">
            <a:schemeClr val="dk1"/>
          </a:lnRef>
          <a:fillRef idx="0">
            <a:schemeClr val="dk1"/>
          </a:fillRef>
          <a:effectRef idx="0">
            <a:schemeClr val="dk1"/>
          </a:effectRef>
          <a:fontRef idx="minor"/>
        </p:style>
      </p:sp>
      <p:pic>
        <p:nvPicPr>
          <p:cNvPr id="541" name="Picture 1"/>
          <p:cNvPicPr/>
          <p:nvPr/>
        </p:nvPicPr>
        <p:blipFill>
          <a:blip r:embed="rId2"/>
          <a:srcRect l="14636" t="36147" r="50957" b="18243"/>
          <a:stretch/>
        </p:blipFill>
        <p:spPr>
          <a:xfrm>
            <a:off x="1099800" y="3405960"/>
            <a:ext cx="4107960" cy="3063240"/>
          </a:xfrm>
          <a:prstGeom prst="rect">
            <a:avLst/>
          </a:prstGeom>
          <a:ln>
            <a:noFill/>
          </a:ln>
        </p:spPr>
      </p:pic>
      <p:pic>
        <p:nvPicPr>
          <p:cNvPr id="542" name="Picture 10"/>
          <p:cNvPicPr/>
          <p:nvPr/>
        </p:nvPicPr>
        <p:blipFill>
          <a:blip r:embed="rId2"/>
          <a:srcRect l="56965" t="36147" r="25215" b="18243"/>
          <a:stretch/>
        </p:blipFill>
        <p:spPr>
          <a:xfrm>
            <a:off x="5579280" y="3425760"/>
            <a:ext cx="2126520" cy="3063240"/>
          </a:xfrm>
          <a:prstGeom prst="rect">
            <a:avLst/>
          </a:prstGeom>
          <a:ln>
            <a:noFill/>
          </a:ln>
        </p:spPr>
      </p:pic>
      <p:sp>
        <p:nvSpPr>
          <p:cNvPr id="543" name="CustomShape 5"/>
          <p:cNvSpPr/>
          <p:nvPr/>
        </p:nvSpPr>
        <p:spPr>
          <a:xfrm>
            <a:off x="3286440" y="3286440"/>
            <a:ext cx="277920" cy="3233160"/>
          </a:xfrm>
          <a:prstGeom prst="rect">
            <a:avLst/>
          </a:prstGeom>
          <a:solidFill>
            <a:srgbClr val="E7FFE7"/>
          </a:solidFill>
          <a:ln>
            <a:noFill/>
          </a:ln>
        </p:spPr>
        <p:style>
          <a:lnRef idx="2">
            <a:schemeClr val="accent1">
              <a:shade val="50000"/>
            </a:schemeClr>
          </a:lnRef>
          <a:fillRef idx="1">
            <a:schemeClr val="accent1"/>
          </a:fillRef>
          <a:effectRef idx="0">
            <a:schemeClr val="accent1"/>
          </a:effectRef>
          <a:fontRef idx="minor"/>
        </p:style>
      </p:sp>
      <p:sp>
        <p:nvSpPr>
          <p:cNvPr id="544" name="CustomShape 6"/>
          <p:cNvSpPr/>
          <p:nvPr/>
        </p:nvSpPr>
        <p:spPr>
          <a:xfrm>
            <a:off x="5188320" y="3418920"/>
            <a:ext cx="69120" cy="303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45" name="CustomShape 7"/>
          <p:cNvSpPr/>
          <p:nvPr/>
        </p:nvSpPr>
        <p:spPr>
          <a:xfrm>
            <a:off x="5529600" y="3432240"/>
            <a:ext cx="69120" cy="303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advTm="30000"/>
    </mc:Choice>
    <mc:Fallback xmlns="" xmlns:p15="http://schemas.microsoft.com/office/powerpoint/2012/main">
      <p:transition spd="slow" advTm="3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 name="Picture 24" descr="A close up of a piece of paper&#10;&#10;Description automatically generated"/>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Lst>
          </a:blip>
          <a:srcRect t="21377" b="16663"/>
          <a:stretch/>
        </p:blipFill>
        <p:spPr>
          <a:xfrm>
            <a:off x="463680" y="3351443"/>
            <a:ext cx="8123400" cy="3206520"/>
          </a:xfrm>
          <a:prstGeom prst="rect">
            <a:avLst/>
          </a:prstGeom>
          <a:ln>
            <a:solidFill>
              <a:schemeClr val="tx1"/>
            </a:solidFill>
          </a:ln>
        </p:spPr>
      </p:pic>
      <p:sp>
        <p:nvSpPr>
          <p:cNvPr id="547" name="CustomShape 1"/>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548" name="CustomShape 2"/>
          <p:cNvSpPr/>
          <p:nvPr/>
        </p:nvSpPr>
        <p:spPr>
          <a:xfrm>
            <a:off x="509400" y="1459800"/>
            <a:ext cx="8044920" cy="1919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r>
              <a:rPr lang="en-GB" sz="2000" b="1" strike="noStrike" spc="-1">
                <a:solidFill>
                  <a:srgbClr val="000000"/>
                </a:solidFill>
                <a:latin typeface="Arial"/>
              </a:rPr>
              <a:t>8.  Rock sort 3</a:t>
            </a:r>
            <a:endParaRPr lang="en-GB" sz="2000" b="0" strike="noStrike" spc="-1">
              <a:latin typeface="Arial"/>
            </a:endParaRPr>
          </a:p>
          <a:p>
            <a:pPr marL="190440" indent="-190080">
              <a:lnSpc>
                <a:spcPct val="100000"/>
              </a:lnSpc>
              <a:tabLst>
                <a:tab pos="0" algn="l"/>
              </a:tabLst>
            </a:pPr>
            <a:endParaRPr lang="en-GB" sz="2000" b="0" strike="noStrike" spc="-1">
              <a:latin typeface="Arial"/>
            </a:endParaRPr>
          </a:p>
          <a:p>
            <a:pPr>
              <a:lnSpc>
                <a:spcPct val="100000"/>
              </a:lnSpc>
              <a:tabLst>
                <a:tab pos="0" algn="l"/>
              </a:tabLst>
            </a:pPr>
            <a:r>
              <a:rPr lang="en-GB" sz="2000" b="0" strike="noStrike" spc="-1">
                <a:solidFill>
                  <a:srgbClr val="000000"/>
                </a:solidFill>
                <a:latin typeface="Arial"/>
              </a:rPr>
              <a:t>Take all the other specimens. Test them like you tested the other rocks. Then take the new set of three sorting cards (Cards 5, 6 and 7) and use the clues in the rocks to put them onto the cards in the correct places.</a:t>
            </a:r>
            <a:endParaRPr lang="en-GB" sz="2000" b="0" strike="noStrike" spc="-1">
              <a:latin typeface="Arial"/>
            </a:endParaRPr>
          </a:p>
        </p:txBody>
      </p:sp>
      <p:sp>
        <p:nvSpPr>
          <p:cNvPr id="549" name="CustomShape 3"/>
          <p:cNvSpPr/>
          <p:nvPr/>
        </p:nvSpPr>
        <p:spPr>
          <a:xfrm>
            <a:off x="293400" y="6488640"/>
            <a:ext cx="86655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Arial"/>
              </a:rPr>
              <a:t>The right hand side of the ‘Metamorphic’ sorting card (Card 6) should be folded over</a:t>
            </a:r>
            <a:endParaRPr lang="en-GB" sz="1800" b="0" strike="noStrike" spc="-1">
              <a:latin typeface="Arial"/>
            </a:endParaRPr>
          </a:p>
        </p:txBody>
      </p:sp>
      <p:sp>
        <p:nvSpPr>
          <p:cNvPr id="550" name="CustomShape 4"/>
          <p:cNvSpPr/>
          <p:nvPr/>
        </p:nvSpPr>
        <p:spPr>
          <a:xfrm flipV="1">
            <a:off x="5498280" y="6068880"/>
            <a:ext cx="360" cy="461880"/>
          </a:xfrm>
          <a:custGeom>
            <a:avLst/>
            <a:gdLst/>
            <a:ahLst/>
            <a:cxnLst/>
            <a:rect l="l" t="t" r="r" b="b"/>
            <a:pathLst>
              <a:path w="21600" h="21600">
                <a:moveTo>
                  <a:pt x="0" y="0"/>
                </a:moveTo>
                <a:lnTo>
                  <a:pt x="21600" y="21600"/>
                </a:lnTo>
              </a:path>
            </a:pathLst>
          </a:custGeom>
          <a:noFill/>
          <a:ln>
            <a:round/>
            <a:tailEnd type="triangle" w="med" len="med"/>
          </a:ln>
        </p:spPr>
        <p:style>
          <a:lnRef idx="1">
            <a:schemeClr val="dk1"/>
          </a:lnRef>
          <a:fillRef idx="0">
            <a:schemeClr val="dk1"/>
          </a:fillRef>
          <a:effectRef idx="0">
            <a:schemeClr val="dk1"/>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advTm="6000"/>
    </mc:Choice>
    <mc:Fallback xmlns="" xmlns:p15="http://schemas.microsoft.com/office/powerpoint/2012/main">
      <p:transition spd="slow" advTm="6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 name="Picture 24" descr="A close up of a piece of paper&#10;&#10;Description automatically generated"/>
          <p:cNvPicPr/>
          <p:nvPr/>
        </p:nvPicPr>
        <p:blipFill>
          <a:blip r:embed="rId2">
            <a:extLst>
              <a:ext uri="{BEBA8EAE-BF5A-486C-A8C5-ECC9F3942E4B}">
                <a14:imgProps xmlns:a14="http://schemas.microsoft.com/office/drawing/2010/main">
                  <a14:imgLayer>
                    <a14:imgEffect>
                      <a14:brightnessContrast bright="10000"/>
                    </a14:imgEffect>
                  </a14:imgLayer>
                </a14:imgProps>
              </a:ext>
            </a:extLst>
          </a:blip>
          <a:srcRect t="21377" b="16663"/>
          <a:stretch/>
        </p:blipFill>
        <p:spPr>
          <a:xfrm>
            <a:off x="463680" y="3352680"/>
            <a:ext cx="8123400" cy="3206520"/>
          </a:xfrm>
          <a:prstGeom prst="rect">
            <a:avLst/>
          </a:prstGeom>
          <a:ln>
            <a:solidFill>
              <a:schemeClr val="tx1"/>
            </a:solidFill>
          </a:ln>
        </p:spPr>
      </p:pic>
      <p:sp>
        <p:nvSpPr>
          <p:cNvPr id="552" name="CustomShape 1"/>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553" name="CustomShape 2"/>
          <p:cNvSpPr/>
          <p:nvPr/>
        </p:nvSpPr>
        <p:spPr>
          <a:xfrm>
            <a:off x="509400" y="1459800"/>
            <a:ext cx="8044920" cy="1919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r>
              <a:rPr lang="en-GB" sz="2000" b="1" strike="noStrike" spc="-1">
                <a:solidFill>
                  <a:srgbClr val="000000"/>
                </a:solidFill>
                <a:latin typeface="Arial"/>
              </a:rPr>
              <a:t>8.  Rock sort 3</a:t>
            </a:r>
            <a:endParaRPr lang="en-GB" sz="2000" b="0" strike="noStrike" spc="-1">
              <a:latin typeface="Arial"/>
            </a:endParaRPr>
          </a:p>
          <a:p>
            <a:pPr marL="190440" indent="-190080">
              <a:lnSpc>
                <a:spcPct val="100000"/>
              </a:lnSpc>
              <a:tabLst>
                <a:tab pos="0" algn="l"/>
              </a:tabLst>
            </a:pPr>
            <a:endParaRPr lang="en-GB" sz="2000" b="0" strike="noStrike" spc="-1">
              <a:latin typeface="Arial"/>
            </a:endParaRPr>
          </a:p>
          <a:p>
            <a:pPr>
              <a:lnSpc>
                <a:spcPct val="100000"/>
              </a:lnSpc>
              <a:tabLst>
                <a:tab pos="0" algn="l"/>
              </a:tabLst>
            </a:pPr>
            <a:r>
              <a:rPr lang="en-GB" sz="2000" b="0" strike="noStrike" spc="-1">
                <a:solidFill>
                  <a:srgbClr val="000000"/>
                </a:solidFill>
                <a:latin typeface="Arial"/>
              </a:rPr>
              <a:t>Take all the other specimens. Test them like you tested the other rocks. Then take the new set of three sorting cards (Cards 5, 6 and 7) and use the clues in the rocks to put them onto the cards in the correct places.</a:t>
            </a:r>
            <a:endParaRPr lang="en-GB" sz="2000" b="0" strike="noStrike" spc="-1">
              <a:latin typeface="Arial"/>
            </a:endParaRPr>
          </a:p>
        </p:txBody>
      </p:sp>
      <p:sp>
        <p:nvSpPr>
          <p:cNvPr id="554" name="CustomShape 3"/>
          <p:cNvSpPr/>
          <p:nvPr/>
        </p:nvSpPr>
        <p:spPr>
          <a:xfrm>
            <a:off x="293400" y="6488640"/>
            <a:ext cx="86655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Arial"/>
              </a:rPr>
              <a:t>The right hand side of the ‘Metamorphic’ sorting card (Card 6) should be folded over</a:t>
            </a:r>
            <a:endParaRPr lang="en-GB" sz="1800" b="0" strike="noStrike" spc="-1">
              <a:latin typeface="Arial"/>
            </a:endParaRPr>
          </a:p>
        </p:txBody>
      </p:sp>
      <p:pic>
        <p:nvPicPr>
          <p:cNvPr id="555" name="Picture 2" descr="conglomerate"/>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p:blipFill>
        <p:spPr>
          <a:xfrm>
            <a:off x="6987960" y="4543560"/>
            <a:ext cx="764280" cy="527040"/>
          </a:xfrm>
          <a:prstGeom prst="rect">
            <a:avLst/>
          </a:prstGeom>
          <a:ln>
            <a:solidFill>
              <a:schemeClr val="tx1"/>
            </a:solidFill>
          </a:ln>
        </p:spPr>
      </p:pic>
      <p:pic>
        <p:nvPicPr>
          <p:cNvPr id="556" name="Picture 6" descr="Triassic sandstone hand specimen"/>
          <p:cNvPicPr/>
          <p:nvPr/>
        </p:nvPicPr>
        <p:blipFill>
          <a:blip r:embed="rId5">
            <a:extLst>
              <a:ext uri="{BEBA8EAE-BF5A-486C-A8C5-ECC9F3942E4B}">
                <a14:imgProps xmlns:a14="http://schemas.microsoft.com/office/drawing/2010/main">
                  <a14:imgLayer>
                    <a14:imgEffect>
                      <a14:sharpenSoften amount="50000"/>
                    </a14:imgEffect>
                  </a14:imgLayer>
                </a14:imgProps>
              </a:ext>
            </a:extLst>
          </a:blip>
          <a:stretch/>
        </p:blipFill>
        <p:spPr>
          <a:xfrm>
            <a:off x="6169680" y="4541760"/>
            <a:ext cx="713520" cy="579960"/>
          </a:xfrm>
          <a:prstGeom prst="rect">
            <a:avLst/>
          </a:prstGeom>
          <a:ln>
            <a:solidFill>
              <a:schemeClr val="tx1"/>
            </a:solidFill>
          </a:ln>
        </p:spPr>
      </p:pic>
      <p:pic>
        <p:nvPicPr>
          <p:cNvPr id="557" name="Picture 8" descr="mudstone"/>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p:blipFill>
        <p:spPr>
          <a:xfrm>
            <a:off x="6036840" y="4090680"/>
            <a:ext cx="739080" cy="527400"/>
          </a:xfrm>
          <a:prstGeom prst="rect">
            <a:avLst/>
          </a:prstGeom>
          <a:ln>
            <a:solidFill>
              <a:schemeClr val="tx1"/>
            </a:solidFill>
          </a:ln>
        </p:spPr>
      </p:pic>
      <p:pic>
        <p:nvPicPr>
          <p:cNvPr id="558" name="Picture 4" descr="fossiliferous limestone"/>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p:blipFill>
        <p:spPr>
          <a:xfrm>
            <a:off x="6293160" y="5128560"/>
            <a:ext cx="757800" cy="558000"/>
          </a:xfrm>
          <a:prstGeom prst="rect">
            <a:avLst/>
          </a:prstGeom>
          <a:ln>
            <a:solidFill>
              <a:schemeClr val="tx1"/>
            </a:solidFill>
          </a:ln>
        </p:spPr>
      </p:pic>
      <p:pic>
        <p:nvPicPr>
          <p:cNvPr id="559" name="Picture 10" descr="granite"/>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p:blipFill>
        <p:spPr>
          <a:xfrm>
            <a:off x="1311840" y="4854600"/>
            <a:ext cx="822960" cy="552240"/>
          </a:xfrm>
          <a:prstGeom prst="rect">
            <a:avLst/>
          </a:prstGeom>
          <a:ln>
            <a:solidFill>
              <a:schemeClr val="tx1"/>
            </a:solidFill>
          </a:ln>
        </p:spPr>
      </p:pic>
      <p:pic>
        <p:nvPicPr>
          <p:cNvPr id="560" name="Picture 2" descr="Basalt hand specimen"/>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p:blipFill>
        <p:spPr>
          <a:xfrm>
            <a:off x="2283120" y="4162320"/>
            <a:ext cx="852120" cy="634320"/>
          </a:xfrm>
          <a:prstGeom prst="rect">
            <a:avLst/>
          </a:prstGeom>
          <a:ln>
            <a:solidFill>
              <a:schemeClr val="tx1"/>
            </a:solidFill>
          </a:ln>
        </p:spPr>
      </p:pic>
      <p:pic>
        <p:nvPicPr>
          <p:cNvPr id="561" name="Picture 14" descr="gneiss"/>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rcRect l="7087" r="7402"/>
          <a:stretch/>
        </p:blipFill>
        <p:spPr>
          <a:xfrm>
            <a:off x="3622680" y="4067640"/>
            <a:ext cx="585360" cy="569880"/>
          </a:xfrm>
          <a:prstGeom prst="rect">
            <a:avLst/>
          </a:prstGeom>
          <a:ln>
            <a:solidFill>
              <a:schemeClr val="tx1"/>
            </a:solidFill>
          </a:ln>
        </p:spPr>
      </p:pic>
      <p:pic>
        <p:nvPicPr>
          <p:cNvPr id="562" name="Picture 18" descr="schist"/>
          <p:cNvPicPr/>
          <p:nvPr/>
        </p:nvPicPr>
        <p:blipFill>
          <a:blip r:embed="rId16">
            <a:extLst>
              <a:ext uri="{BEBA8EAE-BF5A-486C-A8C5-ECC9F3942E4B}">
                <a14:imgProps xmlns:a14="http://schemas.microsoft.com/office/drawing/2010/main">
                  <a14:imgLayer r:embed="rId17">
                    <a14:imgEffect>
                      <a14:sharpenSoften amount="50000"/>
                    </a14:imgEffect>
                  </a14:imgLayer>
                </a14:imgProps>
              </a:ext>
            </a:extLst>
          </a:blip>
          <a:srcRect l="14319" r="15493"/>
          <a:stretch/>
        </p:blipFill>
        <p:spPr>
          <a:xfrm>
            <a:off x="4205880" y="4044960"/>
            <a:ext cx="593640" cy="566640"/>
          </a:xfrm>
          <a:prstGeom prst="rect">
            <a:avLst/>
          </a:prstGeom>
          <a:ln>
            <a:solidFill>
              <a:schemeClr val="tx1"/>
            </a:solidFill>
          </a:ln>
        </p:spPr>
      </p:pic>
      <p:pic>
        <p:nvPicPr>
          <p:cNvPr id="563" name="Picture 16" descr="slate"/>
          <p:cNvPicPr/>
          <p:nvPr/>
        </p:nvPicPr>
        <p:blipFill>
          <a:blip r:embed="rId18">
            <a:extLst>
              <a:ext uri="{BEBA8EAE-BF5A-486C-A8C5-ECC9F3942E4B}">
                <a14:imgProps xmlns:a14="http://schemas.microsoft.com/office/drawing/2010/main">
                  <a14:imgLayer r:embed="rId19">
                    <a14:imgEffect>
                      <a14:sharpenSoften amount="50000"/>
                    </a14:imgEffect>
                  </a14:imgLayer>
                </a14:imgProps>
              </a:ext>
            </a:extLst>
          </a:blip>
          <a:srcRect l="7332" r="5899"/>
          <a:stretch/>
        </p:blipFill>
        <p:spPr>
          <a:xfrm>
            <a:off x="4768560" y="4025880"/>
            <a:ext cx="657000" cy="552960"/>
          </a:xfrm>
          <a:prstGeom prst="rect">
            <a:avLst/>
          </a:prstGeom>
          <a:ln>
            <a:solidFill>
              <a:schemeClr val="tx1"/>
            </a:solidFill>
          </a:ln>
        </p:spPr>
      </p:pic>
      <p:pic>
        <p:nvPicPr>
          <p:cNvPr id="564" name="Picture 2" descr="Marble hand specimen"/>
          <p:cNvPicPr/>
          <p:nvPr/>
        </p:nvPicPr>
        <p:blipFill>
          <a:blip r:embed="rId20">
            <a:extLst>
              <a:ext uri="{BEBA8EAE-BF5A-486C-A8C5-ECC9F3942E4B}">
                <a14:imgProps xmlns:a14="http://schemas.microsoft.com/office/drawing/2010/main">
                  <a14:imgLayer r:embed="rId21">
                    <a14:imgEffect>
                      <a14:sharpenSoften amount="50000"/>
                    </a14:imgEffect>
                  </a14:imgLayer>
                </a14:imgProps>
              </a:ext>
            </a:extLst>
          </a:blip>
          <a:stretch/>
        </p:blipFill>
        <p:spPr>
          <a:xfrm>
            <a:off x="4155480" y="5228280"/>
            <a:ext cx="771480" cy="578520"/>
          </a:xfrm>
          <a:prstGeom prst="rect">
            <a:avLst/>
          </a:prstGeom>
          <a:ln>
            <a:solidFill>
              <a:schemeClr val="tx1"/>
            </a:solidFill>
          </a:ln>
        </p:spPr>
      </p:pic>
      <p:pic>
        <p:nvPicPr>
          <p:cNvPr id="565" name="Picture 4" descr="Metaquartzite hand specimen"/>
          <p:cNvPicPr/>
          <p:nvPr/>
        </p:nvPicPr>
        <p:blipFill>
          <a:blip r:embed="rId22">
            <a:extLst>
              <a:ext uri="{BEBA8EAE-BF5A-486C-A8C5-ECC9F3942E4B}">
                <a14:imgProps xmlns:a14="http://schemas.microsoft.com/office/drawing/2010/main">
                  <a14:imgLayer r:embed="rId23">
                    <a14:imgEffect>
                      <a14:sharpenSoften amount="50000"/>
                    </a14:imgEffect>
                  </a14:imgLayer>
                </a14:imgProps>
              </a:ext>
            </a:extLst>
          </a:blip>
          <a:stretch/>
        </p:blipFill>
        <p:spPr>
          <a:xfrm>
            <a:off x="4121280" y="4744440"/>
            <a:ext cx="807120" cy="559440"/>
          </a:xfrm>
          <a:prstGeom prst="rect">
            <a:avLst/>
          </a:prstGeom>
          <a:ln>
            <a:solidFill>
              <a:schemeClr val="tx1"/>
            </a:solidFill>
          </a:ln>
        </p:spPr>
      </p:pic>
      <p:pic>
        <p:nvPicPr>
          <p:cNvPr id="566" name="Picture 6" descr="Gabbro hand specimen"/>
          <p:cNvPicPr/>
          <p:nvPr/>
        </p:nvPicPr>
        <p:blipFill>
          <a:blip r:embed="rId24">
            <a:extLst>
              <a:ext uri="{BEBA8EAE-BF5A-486C-A8C5-ECC9F3942E4B}">
                <a14:imgProps xmlns:a14="http://schemas.microsoft.com/office/drawing/2010/main">
                  <a14:imgLayer r:embed="rId25">
                    <a14:imgEffect>
                      <a14:sharpenSoften amount="50000"/>
                    </a14:imgEffect>
                  </a14:imgLayer>
                </a14:imgProps>
              </a:ext>
            </a:extLst>
          </a:blip>
          <a:stretch/>
        </p:blipFill>
        <p:spPr>
          <a:xfrm>
            <a:off x="2198880" y="4823640"/>
            <a:ext cx="907200" cy="591120"/>
          </a:xfrm>
          <a:prstGeom prst="rect">
            <a:avLst/>
          </a:prstGeom>
          <a:ln>
            <a:solidFill>
              <a:schemeClr val="tx1"/>
            </a:solidFill>
          </a:ln>
        </p:spPr>
      </p:pic>
      <p:sp>
        <p:nvSpPr>
          <p:cNvPr id="567" name="CustomShape 4"/>
          <p:cNvSpPr/>
          <p:nvPr/>
        </p:nvSpPr>
        <p:spPr>
          <a:xfrm flipV="1">
            <a:off x="5498280" y="6068880"/>
            <a:ext cx="360" cy="461880"/>
          </a:xfrm>
          <a:custGeom>
            <a:avLst/>
            <a:gdLst/>
            <a:ahLst/>
            <a:cxnLst/>
            <a:rect l="l" t="t" r="r" b="b"/>
            <a:pathLst>
              <a:path w="21600" h="21600">
                <a:moveTo>
                  <a:pt x="0" y="0"/>
                </a:moveTo>
                <a:lnTo>
                  <a:pt x="21600" y="21600"/>
                </a:lnTo>
              </a:path>
            </a:pathLst>
          </a:custGeom>
          <a:noFill/>
          <a:ln>
            <a:round/>
            <a:tailEnd type="triangle" w="med" len="med"/>
          </a:ln>
        </p:spPr>
        <p:style>
          <a:lnRef idx="1">
            <a:schemeClr val="dk1"/>
          </a:lnRef>
          <a:fillRef idx="0">
            <a:schemeClr val="dk1"/>
          </a:fillRef>
          <a:effectRef idx="0">
            <a:schemeClr val="dk1"/>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xmlns:p15="http://schemas.microsoft.com/office/powerpoint/2012/main">
      <p:transition spd="slow" advTm="5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CustomShape 1"/>
          <p:cNvSpPr/>
          <p:nvPr/>
        </p:nvSpPr>
        <p:spPr>
          <a:xfrm>
            <a:off x="509400" y="1459800"/>
            <a:ext cx="481032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r>
              <a:rPr lang="en-GB" sz="2000" b="1" strike="noStrike" spc="-1">
                <a:solidFill>
                  <a:srgbClr val="000000"/>
                </a:solidFill>
                <a:latin typeface="Arial"/>
              </a:rPr>
              <a:t>9.  From sedimentary to metamorphic</a:t>
            </a:r>
            <a:endParaRPr lang="en-GB" sz="2000" b="0" strike="noStrike" spc="-1">
              <a:latin typeface="Arial"/>
            </a:endParaRPr>
          </a:p>
          <a:p>
            <a:pPr marL="190440" indent="-190080">
              <a:lnSpc>
                <a:spcPct val="100000"/>
              </a:lnSpc>
              <a:tabLst>
                <a:tab pos="0" algn="l"/>
              </a:tabLst>
            </a:pPr>
            <a:endParaRPr lang="en-GB" sz="2000" b="0" strike="noStrike" spc="-1">
              <a:latin typeface="Arial"/>
            </a:endParaRPr>
          </a:p>
        </p:txBody>
      </p:sp>
      <p:sp>
        <p:nvSpPr>
          <p:cNvPr id="569"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
        <p:nvSpPr>
          <p:cNvPr id="570" name="CustomShape 3"/>
          <p:cNvSpPr/>
          <p:nvPr/>
        </p:nvSpPr>
        <p:spPr>
          <a:xfrm>
            <a:off x="448200" y="3800160"/>
            <a:ext cx="83329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a:solidFill>
                  <a:srgbClr val="000000"/>
                </a:solidFill>
                <a:latin typeface="Arial"/>
              </a:rPr>
              <a:t>Go to: </a:t>
            </a:r>
            <a:r>
              <a:rPr lang="en-GB" sz="1800" b="0" u="sng" strike="noStrike" spc="-1">
                <a:solidFill>
                  <a:srgbClr val="009999"/>
                </a:solidFill>
                <a:uFillTx/>
                <a:latin typeface="Arial"/>
                <a:hlinkClick r:id="rId2"/>
              </a:rPr>
              <a:t>https://www.earthlearningidea.com/Video/V15_Spotrock12.html</a:t>
            </a:r>
            <a:r>
              <a:rPr lang="en-GB" sz="1800" b="0" strike="noStrike" spc="-1">
                <a:solidFill>
                  <a:srgbClr val="000000"/>
                </a:solidFill>
                <a:latin typeface="Arial"/>
              </a:rPr>
              <a:t> hyperlink</a:t>
            </a:r>
            <a:endParaRPr lang="en-GB"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36000"/>
    </mc:Choice>
    <mc:Fallback xmlns="" xmlns:p15="http://schemas.microsoft.com/office/powerpoint/2012/main">
      <p:transition spd="slow" advTm="36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CustomShape 1"/>
          <p:cNvSpPr/>
          <p:nvPr/>
        </p:nvSpPr>
        <p:spPr>
          <a:xfrm>
            <a:off x="509400" y="1459800"/>
            <a:ext cx="4810320" cy="344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r>
              <a:rPr lang="en-GB" sz="2000" b="1" strike="noStrike" spc="-1">
                <a:solidFill>
                  <a:srgbClr val="000000"/>
                </a:solidFill>
                <a:latin typeface="Arial"/>
              </a:rPr>
              <a:t>9.  From sedimentary to metamorphic</a:t>
            </a:r>
            <a:endParaRPr lang="en-GB" sz="2000" b="0" strike="noStrike" spc="-1">
              <a:latin typeface="Arial"/>
            </a:endParaRPr>
          </a:p>
          <a:p>
            <a:pPr marL="190440" indent="-190080">
              <a:lnSpc>
                <a:spcPct val="100000"/>
              </a:lnSpc>
              <a:tabLst>
                <a:tab pos="0" algn="l"/>
              </a:tabLst>
            </a:pPr>
            <a:endParaRPr lang="en-GB" sz="2000" b="0" strike="noStrike" spc="-1">
              <a:latin typeface="Arial"/>
            </a:endParaRPr>
          </a:p>
          <a:p>
            <a:pPr>
              <a:lnSpc>
                <a:spcPct val="100000"/>
              </a:lnSpc>
              <a:tabLst>
                <a:tab pos="0" algn="l"/>
              </a:tabLst>
            </a:pPr>
            <a:r>
              <a:rPr lang="en-GB" sz="2000" b="0" strike="noStrike" spc="-1">
                <a:solidFill>
                  <a:srgbClr val="000000"/>
                </a:solidFill>
                <a:latin typeface="Arial"/>
              </a:rPr>
              <a:t>Unfold the right hand side of the ‘metamorphic’ sorting card (Card 6).</a:t>
            </a:r>
            <a:endParaRPr lang="en-GB" sz="2000" b="0" strike="noStrike" spc="-1">
              <a:latin typeface="Arial"/>
            </a:endParaRPr>
          </a:p>
          <a:p>
            <a:pPr>
              <a:lnSpc>
                <a:spcPct val="100000"/>
              </a:lnSpc>
              <a:tabLst>
                <a:tab pos="0" algn="l"/>
              </a:tabLst>
            </a:pPr>
            <a:endParaRPr lang="en-GB" sz="2000" b="0" strike="noStrike" spc="-1">
              <a:latin typeface="Arial"/>
            </a:endParaRPr>
          </a:p>
          <a:p>
            <a:pPr>
              <a:lnSpc>
                <a:spcPct val="100000"/>
              </a:lnSpc>
              <a:tabLst>
                <a:tab pos="0" algn="l"/>
              </a:tabLst>
            </a:pPr>
            <a:r>
              <a:rPr lang="en-GB" sz="2000" b="0" strike="noStrike" spc="-1">
                <a:solidFill>
                  <a:srgbClr val="000000"/>
                </a:solidFill>
                <a:latin typeface="Arial"/>
              </a:rPr>
              <a:t>Then put the sedimentary rocks in the right places.</a:t>
            </a:r>
            <a:endParaRPr lang="en-GB" sz="2000" b="0" strike="noStrike" spc="-1">
              <a:latin typeface="Arial"/>
            </a:endParaRPr>
          </a:p>
          <a:p>
            <a:pPr marL="190440" indent="-190080">
              <a:lnSpc>
                <a:spcPct val="100000"/>
              </a:lnSpc>
              <a:tabLst>
                <a:tab pos="0" algn="l"/>
              </a:tabLst>
            </a:pPr>
            <a:endParaRPr lang="en-GB" sz="2000" b="0" strike="noStrike" spc="-1">
              <a:latin typeface="Arial"/>
            </a:endParaRPr>
          </a:p>
          <a:p>
            <a:pPr>
              <a:lnSpc>
                <a:spcPct val="100000"/>
              </a:lnSpc>
              <a:tabLst>
                <a:tab pos="0" algn="l"/>
              </a:tabLst>
            </a:pPr>
            <a:r>
              <a:rPr lang="en-GB" sz="2000" b="0" strike="noStrike" spc="-1">
                <a:solidFill>
                  <a:srgbClr val="000000"/>
                </a:solidFill>
                <a:latin typeface="Arial"/>
              </a:rPr>
              <a:t>This shows how different sorts of metamorphic rocks are formed from different types of sedimentary rocks.</a:t>
            </a:r>
            <a:endParaRPr lang="en-GB" sz="2000" b="0" strike="noStrike" spc="-1">
              <a:latin typeface="Arial"/>
            </a:endParaRPr>
          </a:p>
        </p:txBody>
      </p:sp>
      <p:sp>
        <p:nvSpPr>
          <p:cNvPr id="572"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pic>
        <p:nvPicPr>
          <p:cNvPr id="573" name="Picture 2"/>
          <p:cNvPicPr/>
          <p:nvPr/>
        </p:nvPicPr>
        <p:blipFill>
          <a:blip r:embed="rId2"/>
          <a:srcRect l="15652" t="25067" r="61297" b="16182"/>
          <a:stretch/>
        </p:blipFill>
        <p:spPr>
          <a:xfrm>
            <a:off x="5380560" y="1842120"/>
            <a:ext cx="3140280" cy="45032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advTm="36000"/>
    </mc:Choice>
    <mc:Fallback xmlns="" xmlns:p15="http://schemas.microsoft.com/office/powerpoint/2012/main">
      <p:transition spd="slow" advTm="36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 name="Picture 16"/>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Lst>
          </a:blip>
          <a:srcRect l="28260" t="19221" r="30702" b="10963"/>
          <a:stretch/>
        </p:blipFill>
        <p:spPr>
          <a:xfrm>
            <a:off x="5306760" y="1949760"/>
            <a:ext cx="3319920" cy="4251600"/>
          </a:xfrm>
          <a:prstGeom prst="rect">
            <a:avLst/>
          </a:prstGeom>
          <a:ln>
            <a:solidFill>
              <a:schemeClr val="tx1"/>
            </a:solidFill>
          </a:ln>
        </p:spPr>
      </p:pic>
      <p:sp>
        <p:nvSpPr>
          <p:cNvPr id="575" name="CustomShape 1"/>
          <p:cNvSpPr/>
          <p:nvPr/>
        </p:nvSpPr>
        <p:spPr>
          <a:xfrm>
            <a:off x="509400" y="1459800"/>
            <a:ext cx="4810320" cy="344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r>
              <a:rPr lang="en-GB" sz="2000" b="1" strike="noStrike" spc="-1">
                <a:solidFill>
                  <a:srgbClr val="000000"/>
                </a:solidFill>
                <a:latin typeface="Arial"/>
              </a:rPr>
              <a:t>9.  From sedimentary to metamorphic</a:t>
            </a:r>
            <a:endParaRPr lang="en-GB" sz="2000" b="0" strike="noStrike" spc="-1">
              <a:latin typeface="Arial"/>
            </a:endParaRPr>
          </a:p>
          <a:p>
            <a:pPr marL="190440" indent="-190080">
              <a:lnSpc>
                <a:spcPct val="100000"/>
              </a:lnSpc>
              <a:tabLst>
                <a:tab pos="0" algn="l"/>
              </a:tabLst>
            </a:pPr>
            <a:endParaRPr lang="en-GB" sz="2000" b="0" strike="noStrike" spc="-1">
              <a:latin typeface="Arial"/>
            </a:endParaRPr>
          </a:p>
          <a:p>
            <a:pPr>
              <a:lnSpc>
                <a:spcPct val="100000"/>
              </a:lnSpc>
              <a:tabLst>
                <a:tab pos="0" algn="l"/>
              </a:tabLst>
            </a:pPr>
            <a:r>
              <a:rPr lang="en-GB" sz="2000" b="0" strike="noStrike" spc="-1">
                <a:solidFill>
                  <a:srgbClr val="000000"/>
                </a:solidFill>
                <a:latin typeface="Arial"/>
              </a:rPr>
              <a:t>Unfold the right hand side of the ‘metamorphic’ sorting card (Card 6).</a:t>
            </a:r>
            <a:endParaRPr lang="en-GB" sz="2000" b="0" strike="noStrike" spc="-1">
              <a:latin typeface="Arial"/>
            </a:endParaRPr>
          </a:p>
          <a:p>
            <a:pPr>
              <a:lnSpc>
                <a:spcPct val="100000"/>
              </a:lnSpc>
              <a:tabLst>
                <a:tab pos="0" algn="l"/>
              </a:tabLst>
            </a:pPr>
            <a:endParaRPr lang="en-GB" sz="2000" b="0" strike="noStrike" spc="-1">
              <a:latin typeface="Arial"/>
            </a:endParaRPr>
          </a:p>
          <a:p>
            <a:pPr>
              <a:lnSpc>
                <a:spcPct val="100000"/>
              </a:lnSpc>
              <a:tabLst>
                <a:tab pos="0" algn="l"/>
              </a:tabLst>
            </a:pPr>
            <a:r>
              <a:rPr lang="en-GB" sz="2000" b="0" strike="noStrike" spc="-1">
                <a:solidFill>
                  <a:srgbClr val="000000"/>
                </a:solidFill>
                <a:latin typeface="Arial"/>
              </a:rPr>
              <a:t>Then put the sedimentary rocks in the right places.</a:t>
            </a:r>
            <a:endParaRPr lang="en-GB" sz="2000" b="0" strike="noStrike" spc="-1">
              <a:latin typeface="Arial"/>
            </a:endParaRPr>
          </a:p>
          <a:p>
            <a:pPr marL="190440" indent="-190080">
              <a:lnSpc>
                <a:spcPct val="100000"/>
              </a:lnSpc>
              <a:tabLst>
                <a:tab pos="0" algn="l"/>
              </a:tabLst>
            </a:pPr>
            <a:endParaRPr lang="en-GB" sz="2000" b="0" strike="noStrike" spc="-1">
              <a:latin typeface="Arial"/>
            </a:endParaRPr>
          </a:p>
          <a:p>
            <a:pPr>
              <a:lnSpc>
                <a:spcPct val="100000"/>
              </a:lnSpc>
              <a:tabLst>
                <a:tab pos="0" algn="l"/>
              </a:tabLst>
            </a:pPr>
            <a:r>
              <a:rPr lang="en-GB" sz="2000" b="0" strike="noStrike" spc="-1">
                <a:solidFill>
                  <a:srgbClr val="000000"/>
                </a:solidFill>
                <a:latin typeface="Arial"/>
              </a:rPr>
              <a:t>This shows how different sorts of metamorphic rocks are formed from different types of sedimentary rocks.</a:t>
            </a:r>
            <a:endParaRPr lang="en-GB" sz="2000" b="0" strike="noStrike" spc="-1">
              <a:latin typeface="Arial"/>
            </a:endParaRPr>
          </a:p>
        </p:txBody>
      </p:sp>
      <p:sp>
        <p:nvSpPr>
          <p:cNvPr id="576"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4000"/>
    </mc:Choice>
    <mc:Fallback xmlns="" xmlns:p15="http://schemas.microsoft.com/office/powerpoint/2012/main">
      <p:transition spd="slow" advTm="4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 name="Picture 16"/>
          <p:cNvPicPr/>
          <p:nvPr/>
        </p:nvPicPr>
        <p:blipFill>
          <a:blip r:embed="rId2">
            <a:extLst>
              <a:ext uri="{BEBA8EAE-BF5A-486C-A8C5-ECC9F3942E4B}">
                <a14:imgProps xmlns:a14="http://schemas.microsoft.com/office/drawing/2010/main">
                  <a14:imgLayer>
                    <a14:imgEffect>
                      <a14:brightnessContrast bright="10000"/>
                    </a14:imgEffect>
                  </a14:imgLayer>
                </a14:imgProps>
              </a:ext>
            </a:extLst>
          </a:blip>
          <a:srcRect l="28260" t="19221" r="30702" b="10963"/>
          <a:stretch/>
        </p:blipFill>
        <p:spPr>
          <a:xfrm>
            <a:off x="5306760" y="1949760"/>
            <a:ext cx="3319920" cy="4251600"/>
          </a:xfrm>
          <a:prstGeom prst="rect">
            <a:avLst/>
          </a:prstGeom>
          <a:ln>
            <a:solidFill>
              <a:schemeClr val="tx1"/>
            </a:solidFill>
          </a:ln>
        </p:spPr>
      </p:pic>
      <p:sp>
        <p:nvSpPr>
          <p:cNvPr id="578" name="CustomShape 1"/>
          <p:cNvSpPr/>
          <p:nvPr/>
        </p:nvSpPr>
        <p:spPr>
          <a:xfrm>
            <a:off x="509400" y="1459800"/>
            <a:ext cx="4810320" cy="344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r>
              <a:rPr lang="en-GB" sz="2000" b="1" strike="noStrike" spc="-1">
                <a:solidFill>
                  <a:srgbClr val="000000"/>
                </a:solidFill>
                <a:latin typeface="Arial"/>
              </a:rPr>
              <a:t>9.  From sedimentary to metamorphic</a:t>
            </a:r>
            <a:endParaRPr lang="en-GB" sz="2000" b="0" strike="noStrike" spc="-1">
              <a:latin typeface="Arial"/>
            </a:endParaRPr>
          </a:p>
          <a:p>
            <a:pPr marL="190440" indent="-190080">
              <a:lnSpc>
                <a:spcPct val="100000"/>
              </a:lnSpc>
              <a:tabLst>
                <a:tab pos="0" algn="l"/>
              </a:tabLst>
            </a:pPr>
            <a:endParaRPr lang="en-GB" sz="2000" b="0" strike="noStrike" spc="-1">
              <a:latin typeface="Arial"/>
            </a:endParaRPr>
          </a:p>
          <a:p>
            <a:pPr>
              <a:lnSpc>
                <a:spcPct val="100000"/>
              </a:lnSpc>
              <a:tabLst>
                <a:tab pos="0" algn="l"/>
              </a:tabLst>
            </a:pPr>
            <a:r>
              <a:rPr lang="en-GB" sz="2000" b="0" strike="noStrike" spc="-1">
                <a:solidFill>
                  <a:srgbClr val="000000"/>
                </a:solidFill>
                <a:latin typeface="Arial"/>
              </a:rPr>
              <a:t>Unfold the right hand side of the ‘metamorphic’ sorting card (Card 6).</a:t>
            </a:r>
            <a:endParaRPr lang="en-GB" sz="2000" b="0" strike="noStrike" spc="-1">
              <a:latin typeface="Arial"/>
            </a:endParaRPr>
          </a:p>
          <a:p>
            <a:pPr>
              <a:lnSpc>
                <a:spcPct val="100000"/>
              </a:lnSpc>
              <a:tabLst>
                <a:tab pos="0" algn="l"/>
              </a:tabLst>
            </a:pPr>
            <a:endParaRPr lang="en-GB" sz="2000" b="0" strike="noStrike" spc="-1">
              <a:latin typeface="Arial"/>
            </a:endParaRPr>
          </a:p>
          <a:p>
            <a:pPr>
              <a:lnSpc>
                <a:spcPct val="100000"/>
              </a:lnSpc>
              <a:tabLst>
                <a:tab pos="0" algn="l"/>
              </a:tabLst>
            </a:pPr>
            <a:r>
              <a:rPr lang="en-GB" sz="2000" b="0" strike="noStrike" spc="-1">
                <a:solidFill>
                  <a:srgbClr val="000000"/>
                </a:solidFill>
                <a:latin typeface="Arial"/>
              </a:rPr>
              <a:t>Then put the sedimentary rocks in the right places.</a:t>
            </a:r>
            <a:endParaRPr lang="en-GB" sz="2000" b="0" strike="noStrike" spc="-1">
              <a:latin typeface="Arial"/>
            </a:endParaRPr>
          </a:p>
          <a:p>
            <a:pPr marL="190440" indent="-190080">
              <a:lnSpc>
                <a:spcPct val="100000"/>
              </a:lnSpc>
              <a:tabLst>
                <a:tab pos="0" algn="l"/>
              </a:tabLst>
            </a:pPr>
            <a:endParaRPr lang="en-GB" sz="2000" b="0" strike="noStrike" spc="-1">
              <a:latin typeface="Arial"/>
            </a:endParaRPr>
          </a:p>
          <a:p>
            <a:pPr>
              <a:lnSpc>
                <a:spcPct val="100000"/>
              </a:lnSpc>
              <a:tabLst>
                <a:tab pos="0" algn="l"/>
              </a:tabLst>
            </a:pPr>
            <a:r>
              <a:rPr lang="en-GB" sz="2000" b="0" strike="noStrike" spc="-1">
                <a:solidFill>
                  <a:srgbClr val="000000"/>
                </a:solidFill>
                <a:latin typeface="Arial"/>
              </a:rPr>
              <a:t>This shows how different sorts of metamorphic rocks are formed from different types of sedimentary rocks.</a:t>
            </a:r>
            <a:endParaRPr lang="en-GB" sz="2000" b="0" strike="noStrike" spc="-1">
              <a:latin typeface="Arial"/>
            </a:endParaRPr>
          </a:p>
        </p:txBody>
      </p:sp>
      <p:sp>
        <p:nvSpPr>
          <p:cNvPr id="579"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pic>
        <p:nvPicPr>
          <p:cNvPr id="580" name="Picture 14" descr="gneiss"/>
          <p:cNvPicPr/>
          <p:nvPr/>
        </p:nvPicPr>
        <p:blipFill>
          <a:blip r:embed="rId3">
            <a:extLst>
              <a:ext uri="{BEBA8EAE-BF5A-486C-A8C5-ECC9F3942E4B}">
                <a14:imgProps xmlns:a14="http://schemas.microsoft.com/office/drawing/2010/main">
                  <a14:imgLayer>
                    <a14:imgEffect>
                      <a14:sharpenSoften amount="50000"/>
                    </a14:imgEffect>
                  </a14:imgLayer>
                </a14:imgProps>
              </a:ext>
            </a:extLst>
          </a:blip>
          <a:srcRect l="7087" r="7402"/>
          <a:stretch/>
        </p:blipFill>
        <p:spPr>
          <a:xfrm>
            <a:off x="5721840" y="3038760"/>
            <a:ext cx="635400" cy="590040"/>
          </a:xfrm>
          <a:prstGeom prst="rect">
            <a:avLst/>
          </a:prstGeom>
          <a:ln>
            <a:solidFill>
              <a:schemeClr val="tx1"/>
            </a:solidFill>
          </a:ln>
        </p:spPr>
      </p:pic>
      <p:pic>
        <p:nvPicPr>
          <p:cNvPr id="581" name="Picture 18" descr="schist"/>
          <p:cNvPicPr/>
          <p:nvPr/>
        </p:nvPicPr>
        <p:blipFill>
          <a:blip r:embed="rId4">
            <a:extLst>
              <a:ext uri="{BEBA8EAE-BF5A-486C-A8C5-ECC9F3942E4B}">
                <a14:imgProps xmlns:a14="http://schemas.microsoft.com/office/drawing/2010/main">
                  <a14:imgLayer>
                    <a14:imgEffect>
                      <a14:sharpenSoften amount="50000"/>
                    </a14:imgEffect>
                  </a14:imgLayer>
                </a14:imgProps>
              </a:ext>
            </a:extLst>
          </a:blip>
          <a:srcRect l="14319" r="15493"/>
          <a:stretch/>
        </p:blipFill>
        <p:spPr>
          <a:xfrm>
            <a:off x="6343920" y="3029400"/>
            <a:ext cx="644400" cy="586440"/>
          </a:xfrm>
          <a:prstGeom prst="rect">
            <a:avLst/>
          </a:prstGeom>
          <a:ln>
            <a:solidFill>
              <a:schemeClr val="tx1"/>
            </a:solidFill>
          </a:ln>
        </p:spPr>
      </p:pic>
      <p:pic>
        <p:nvPicPr>
          <p:cNvPr id="582" name="Picture 16" descr="slate"/>
          <p:cNvPicPr/>
          <p:nvPr/>
        </p:nvPicPr>
        <p:blipFill>
          <a:blip r:embed="rId5"/>
          <a:srcRect l="7332" r="5899"/>
          <a:stretch/>
        </p:blipFill>
        <p:spPr>
          <a:xfrm>
            <a:off x="6946200" y="3050640"/>
            <a:ext cx="713520" cy="572400"/>
          </a:xfrm>
          <a:prstGeom prst="rect">
            <a:avLst/>
          </a:prstGeom>
          <a:ln>
            <a:solidFill>
              <a:schemeClr val="tx1"/>
            </a:solidFill>
          </a:ln>
        </p:spPr>
      </p:pic>
      <p:pic>
        <p:nvPicPr>
          <p:cNvPr id="583" name="Picture 2" descr="Marble hand specimen"/>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p:blipFill>
        <p:spPr>
          <a:xfrm>
            <a:off x="6246720" y="4574160"/>
            <a:ext cx="837720" cy="598680"/>
          </a:xfrm>
          <a:prstGeom prst="rect">
            <a:avLst/>
          </a:prstGeom>
          <a:ln>
            <a:solidFill>
              <a:schemeClr val="tx1"/>
            </a:solidFill>
          </a:ln>
        </p:spPr>
      </p:pic>
      <p:pic>
        <p:nvPicPr>
          <p:cNvPr id="584" name="Picture 4" descr="Metaquartzite hand specimen"/>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p:blipFill>
        <p:spPr>
          <a:xfrm>
            <a:off x="6195240" y="3868200"/>
            <a:ext cx="876240" cy="578880"/>
          </a:xfrm>
          <a:prstGeom prst="rect">
            <a:avLst/>
          </a:prstGeom>
          <a:ln>
            <a:solidFill>
              <a:schemeClr val="tx1"/>
            </a:solidFill>
          </a:ln>
        </p:spPr>
      </p:pic>
      <p:pic>
        <p:nvPicPr>
          <p:cNvPr id="585" name="Picture 6" descr="Triassic sandstone hand specimen"/>
          <p:cNvPicPr/>
          <p:nvPr/>
        </p:nvPicPr>
        <p:blipFill>
          <a:blip r:embed="rId10">
            <a:extLst>
              <a:ext uri="{BEBA8EAE-BF5A-486C-A8C5-ECC9F3942E4B}">
                <a14:imgProps xmlns:a14="http://schemas.microsoft.com/office/drawing/2010/main">
                  <a14:imgLayer>
                    <a14:imgEffect>
                      <a14:sharpenSoften amount="50000"/>
                    </a14:imgEffect>
                  </a14:imgLayer>
                </a14:imgProps>
              </a:ext>
            </a:extLst>
          </a:blip>
          <a:stretch/>
        </p:blipFill>
        <p:spPr>
          <a:xfrm>
            <a:off x="7556400" y="3798720"/>
            <a:ext cx="663480" cy="639360"/>
          </a:xfrm>
          <a:prstGeom prst="rect">
            <a:avLst/>
          </a:prstGeom>
          <a:ln>
            <a:solidFill>
              <a:schemeClr val="tx1"/>
            </a:solidFill>
          </a:ln>
        </p:spPr>
      </p:pic>
      <p:pic>
        <p:nvPicPr>
          <p:cNvPr id="586" name="Picture 8" descr="mudstone"/>
          <p:cNvPicPr/>
          <p:nvPr/>
        </p:nvPicPr>
        <p:blipFill>
          <a:blip r:embed="rId11">
            <a:extLst>
              <a:ext uri="{BEBA8EAE-BF5A-486C-A8C5-ECC9F3942E4B}">
                <a14:imgProps xmlns:a14="http://schemas.microsoft.com/office/drawing/2010/main">
                  <a14:imgLayer r:embed="rId7">
                    <a14:imgEffect>
                      <a14:sharpenSoften amount="50000"/>
                    </a14:imgEffect>
                  </a14:imgLayer>
                </a14:imgProps>
              </a:ext>
            </a:extLst>
          </a:blip>
          <a:stretch/>
        </p:blipFill>
        <p:spPr>
          <a:xfrm>
            <a:off x="7570440" y="3079080"/>
            <a:ext cx="739080" cy="567360"/>
          </a:xfrm>
          <a:prstGeom prst="rect">
            <a:avLst/>
          </a:prstGeom>
          <a:ln>
            <a:solidFill>
              <a:schemeClr val="tx1"/>
            </a:solidFill>
          </a:ln>
        </p:spPr>
      </p:pic>
      <p:pic>
        <p:nvPicPr>
          <p:cNvPr id="587" name="Picture 4" descr="fossiliferous limestone"/>
          <p:cNvPicPr/>
          <p:nvPr/>
        </p:nvPicPr>
        <p:blipFill>
          <a:blip r:embed="rId12">
            <a:extLst>
              <a:ext uri="{BEBA8EAE-BF5A-486C-A8C5-ECC9F3942E4B}">
                <a14:imgProps xmlns:a14="http://schemas.microsoft.com/office/drawing/2010/main">
                  <a14:imgLayer r:embed="rId9">
                    <a14:imgEffect>
                      <a14:sharpenSoften amount="50000"/>
                    </a14:imgEffect>
                  </a14:imgLayer>
                </a14:imgProps>
              </a:ext>
            </a:extLst>
          </a:blip>
          <a:stretch/>
        </p:blipFill>
        <p:spPr>
          <a:xfrm>
            <a:off x="7482240" y="4500720"/>
            <a:ext cx="757800" cy="60012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advTm="4000"/>
    </mc:Choice>
    <mc:Fallback xmlns="" xmlns:p15="http://schemas.microsoft.com/office/powerpoint/2012/main">
      <p:transition spd="slow" advTm="4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CustomShape 1"/>
          <p:cNvSpPr/>
          <p:nvPr/>
        </p:nvSpPr>
        <p:spPr>
          <a:xfrm>
            <a:off x="714600" y="1137240"/>
            <a:ext cx="7848360" cy="438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700"/>
              </a:spcBef>
            </a:pPr>
            <a:r>
              <a:rPr lang="en-GB" sz="2400" b="1" strike="noStrike" spc="-1">
                <a:solidFill>
                  <a:srgbClr val="000000"/>
                </a:solidFill>
                <a:latin typeface="Arial"/>
              </a:rPr>
              <a:t>Teaching Earth science using the Cognitive Acceleration through Science (CASE) approach</a:t>
            </a:r>
            <a:endParaRPr lang="en-GB" sz="2400" b="0" strike="noStrike" spc="-1">
              <a:latin typeface="Arial"/>
            </a:endParaRPr>
          </a:p>
          <a:p>
            <a:pPr marL="343080" indent="-342720">
              <a:lnSpc>
                <a:spcPct val="100000"/>
              </a:lnSpc>
              <a:spcBef>
                <a:spcPts val="700"/>
              </a:spcBef>
              <a:buClr>
                <a:srgbClr val="000000"/>
              </a:buClr>
              <a:buFont typeface="Arial"/>
              <a:buChar char="•"/>
            </a:pPr>
            <a:r>
              <a:rPr lang="en-GB" sz="2400" b="0" strike="noStrike" spc="-1">
                <a:solidFill>
                  <a:srgbClr val="000000"/>
                </a:solidFill>
                <a:latin typeface="Arial"/>
              </a:rPr>
              <a:t>The activities in this workshop are keyed into the CASE approach – to develop thinking skills while teaching key Earth science material</a:t>
            </a:r>
            <a:endParaRPr lang="en-GB" sz="2400" b="0" strike="noStrike" spc="-1">
              <a:latin typeface="Arial"/>
            </a:endParaRPr>
          </a:p>
          <a:p>
            <a:pPr marL="343080" indent="-342720">
              <a:lnSpc>
                <a:spcPct val="100000"/>
              </a:lnSpc>
              <a:spcBef>
                <a:spcPts val="700"/>
              </a:spcBef>
              <a:buClr>
                <a:srgbClr val="000000"/>
              </a:buClr>
              <a:buFont typeface="Arial"/>
              <a:buChar char="•"/>
            </a:pPr>
            <a:r>
              <a:rPr lang="en-GB" sz="2400" b="0" strike="noStrike" spc="-1">
                <a:solidFill>
                  <a:srgbClr val="000000"/>
                </a:solidFill>
                <a:latin typeface="Arial"/>
              </a:rPr>
              <a:t>If you are unfamiliar with the case approach, you can access a video introduction at: </a:t>
            </a:r>
            <a:r>
              <a:rPr lang="en-GB" sz="2400" b="0" u="sng" strike="noStrike" spc="-1">
                <a:solidFill>
                  <a:srgbClr val="009999"/>
                </a:solidFill>
                <a:uFillTx/>
                <a:latin typeface="Arial"/>
                <a:hlinkClick r:id="rId3"/>
              </a:rPr>
              <a:t>https://www.earthlearningidea.com/Video/CASE.html</a:t>
            </a:r>
            <a:r>
              <a:rPr lang="en-GB" sz="2400" b="0" u="sng" strike="noStrike" spc="-1">
                <a:solidFill>
                  <a:srgbClr val="0000FF"/>
                </a:solidFill>
                <a:uFillTx/>
                <a:latin typeface="Arial"/>
              </a:rPr>
              <a:t> </a:t>
            </a:r>
            <a:endParaRPr lang="en-GB" sz="2400" b="0" strike="noStrike" spc="-1">
              <a:latin typeface="Arial"/>
            </a:endParaRPr>
          </a:p>
          <a:p>
            <a:pPr marL="343080" indent="-342720">
              <a:lnSpc>
                <a:spcPct val="100000"/>
              </a:lnSpc>
              <a:spcBef>
                <a:spcPts val="700"/>
              </a:spcBef>
              <a:buClr>
                <a:srgbClr val="000000"/>
              </a:buClr>
              <a:buFont typeface="Arial"/>
              <a:buChar char="•"/>
            </a:pPr>
            <a:r>
              <a:rPr lang="en-GB" sz="2400" b="0" strike="noStrike" spc="-1">
                <a:solidFill>
                  <a:srgbClr val="000000"/>
                </a:solidFill>
                <a:latin typeface="Arial"/>
              </a:rPr>
              <a:t>An exemplar Earth science teaching activity with a question script using the CASE approach is at: </a:t>
            </a:r>
            <a:r>
              <a:rPr lang="en-GB" sz="2400" b="0" u="sng" strike="noStrike" spc="-1">
                <a:solidFill>
                  <a:srgbClr val="009999"/>
                </a:solidFill>
                <a:uFillTx/>
                <a:latin typeface="Arial"/>
                <a:hlinkClick r:id="rId4"/>
              </a:rPr>
              <a:t>https://www.earthlearningidea.com/Video/Atmosphere_ocean.html</a:t>
            </a:r>
            <a:endParaRPr lang="en-GB" sz="2400" b="0" strike="noStrike" spc="-1">
              <a:latin typeface="Arial"/>
            </a:endParaRPr>
          </a:p>
        </p:txBody>
      </p:sp>
      <p:sp>
        <p:nvSpPr>
          <p:cNvPr id="279" name="CustomShape 2"/>
          <p:cNvSpPr/>
          <p:nvPr/>
        </p:nvSpPr>
        <p:spPr>
          <a:xfrm>
            <a:off x="611640" y="260640"/>
            <a:ext cx="8136720" cy="720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GB" sz="2800" b="1" strike="noStrike" spc="-1">
                <a:solidFill>
                  <a:srgbClr val="000000"/>
                </a:solidFill>
                <a:latin typeface="Arial"/>
              </a:rPr>
              <a:t>Earthlearningidea</a:t>
            </a:r>
            <a:r>
              <a:rPr lang="en-GB" sz="4400" b="1" strike="noStrike" spc="-1">
                <a:solidFill>
                  <a:srgbClr val="000000"/>
                </a:solidFill>
                <a:latin typeface="Arial"/>
              </a:rPr>
              <a:t> </a:t>
            </a:r>
            <a:r>
              <a:rPr lang="en-GB" sz="2400" b="1" strike="noStrike" spc="-1">
                <a:solidFill>
                  <a:srgbClr val="000000"/>
                </a:solidFill>
                <a:latin typeface="Arial"/>
              </a:rPr>
              <a:t>online video workshops</a:t>
            </a:r>
            <a:endParaRPr lang="en-GB"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xmlns:p15="http://schemas.microsoft.com/office/powerpoint/2012/main">
      <p:transition spd="slow" advTm="8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CustomShape 1"/>
          <p:cNvSpPr/>
          <p:nvPr/>
        </p:nvSpPr>
        <p:spPr>
          <a:xfrm>
            <a:off x="533520" y="1333080"/>
            <a:ext cx="6085440" cy="5578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r>
              <a:rPr lang="en-GB" sz="2000" b="1" strike="noStrike" spc="-1">
                <a:solidFill>
                  <a:srgbClr val="000000"/>
                </a:solidFill>
                <a:latin typeface="Arial"/>
              </a:rPr>
              <a:t>9. From sedimentary to metamorphic</a:t>
            </a:r>
            <a:endParaRPr lang="en-GB" sz="2000" b="0" strike="noStrike" spc="-1">
              <a:latin typeface="Arial"/>
            </a:endParaRPr>
          </a:p>
          <a:p>
            <a:pPr marL="190440" indent="-14040">
              <a:lnSpc>
                <a:spcPct val="100000"/>
              </a:lnSpc>
              <a:tabLst>
                <a:tab pos="0" algn="l"/>
              </a:tabLst>
            </a:pPr>
            <a:endParaRPr lang="en-GB" sz="2000" b="0" strike="noStrike" spc="-1">
              <a:latin typeface="Arial"/>
            </a:endParaRPr>
          </a:p>
          <a:p>
            <a:pPr>
              <a:lnSpc>
                <a:spcPct val="100000"/>
              </a:lnSpc>
              <a:tabLst>
                <a:tab pos="0" algn="l"/>
              </a:tabLst>
            </a:pPr>
            <a:r>
              <a:rPr lang="en-GB" sz="2000" b="1" i="1" strike="noStrike" spc="-1">
                <a:solidFill>
                  <a:srgbClr val="000000"/>
                </a:solidFill>
                <a:latin typeface="Arial"/>
              </a:rPr>
              <a:t>From mudstone to …</a:t>
            </a:r>
            <a:endParaRPr lang="en-GB" sz="2000" b="0" strike="noStrike" spc="-1">
              <a:latin typeface="Arial"/>
            </a:endParaRPr>
          </a:p>
          <a:p>
            <a:pPr>
              <a:lnSpc>
                <a:spcPct val="100000"/>
              </a:lnSpc>
              <a:tabLst>
                <a:tab pos="0" algn="l"/>
              </a:tabLst>
            </a:pPr>
            <a:r>
              <a:rPr lang="en-GB" sz="2000" b="0" i="1" strike="noStrike" spc="-1">
                <a:solidFill>
                  <a:srgbClr val="000000"/>
                </a:solidFill>
                <a:latin typeface="Arial"/>
              </a:rPr>
              <a:t>Under increasing heat and pressure, a mudstone first becomes slate, then schist, then gneiss</a:t>
            </a:r>
            <a:endParaRPr lang="en-GB" sz="2000" b="0" strike="noStrike" spc="-1">
              <a:latin typeface="Arial"/>
            </a:endParaRPr>
          </a:p>
          <a:p>
            <a:pPr>
              <a:lnSpc>
                <a:spcPct val="100000"/>
              </a:lnSpc>
              <a:tabLst>
                <a:tab pos="0" algn="l"/>
              </a:tabLst>
            </a:pPr>
            <a:endParaRPr lang="en-GB" sz="2000" b="0" strike="noStrike" spc="-1">
              <a:latin typeface="Arial"/>
            </a:endParaRPr>
          </a:p>
          <a:p>
            <a:pPr>
              <a:lnSpc>
                <a:spcPct val="100000"/>
              </a:lnSpc>
              <a:tabLst>
                <a:tab pos="0" algn="l"/>
              </a:tabLst>
            </a:pPr>
            <a:endParaRPr lang="en-GB" sz="2000" b="0" strike="noStrike" spc="-1">
              <a:latin typeface="Arial"/>
            </a:endParaRPr>
          </a:p>
          <a:p>
            <a:pPr>
              <a:lnSpc>
                <a:spcPct val="100000"/>
              </a:lnSpc>
              <a:tabLst>
                <a:tab pos="0" algn="l"/>
              </a:tabLst>
            </a:pPr>
            <a:r>
              <a:rPr lang="en-GB" sz="2000" b="1" i="1" strike="noStrike" spc="-1">
                <a:solidFill>
                  <a:srgbClr val="000000"/>
                </a:solidFill>
                <a:latin typeface="Arial"/>
              </a:rPr>
              <a:t>From sandstone to …</a:t>
            </a:r>
            <a:endParaRPr lang="en-GB" sz="2000" b="0" strike="noStrike" spc="-1">
              <a:latin typeface="Arial"/>
            </a:endParaRPr>
          </a:p>
          <a:p>
            <a:pPr>
              <a:lnSpc>
                <a:spcPct val="100000"/>
              </a:lnSpc>
              <a:tabLst>
                <a:tab pos="0" algn="l"/>
              </a:tabLst>
            </a:pPr>
            <a:r>
              <a:rPr lang="en-GB" sz="2000" b="0" i="1" strike="noStrike" spc="-1">
                <a:solidFill>
                  <a:srgbClr val="000000"/>
                </a:solidFill>
                <a:latin typeface="Arial"/>
              </a:rPr>
              <a:t>Under increasing heat and pressure, a sandstone becomes metaquartzite (sometimes called just ‘quartzite’)</a:t>
            </a:r>
            <a:endParaRPr lang="en-GB" sz="2000" b="0" strike="noStrike" spc="-1">
              <a:latin typeface="Arial"/>
            </a:endParaRPr>
          </a:p>
          <a:p>
            <a:pPr>
              <a:lnSpc>
                <a:spcPct val="100000"/>
              </a:lnSpc>
              <a:tabLst>
                <a:tab pos="0" algn="l"/>
              </a:tabLst>
            </a:pPr>
            <a:endParaRPr lang="en-GB" sz="2000" b="0" strike="noStrike" spc="-1">
              <a:latin typeface="Arial"/>
            </a:endParaRPr>
          </a:p>
          <a:p>
            <a:pPr>
              <a:lnSpc>
                <a:spcPct val="100000"/>
              </a:lnSpc>
              <a:tabLst>
                <a:tab pos="0" algn="l"/>
              </a:tabLst>
            </a:pPr>
            <a:endParaRPr lang="en-GB" sz="2000" b="0" strike="noStrike" spc="-1">
              <a:latin typeface="Arial"/>
            </a:endParaRPr>
          </a:p>
          <a:p>
            <a:pPr>
              <a:lnSpc>
                <a:spcPct val="100000"/>
              </a:lnSpc>
              <a:tabLst>
                <a:tab pos="0" algn="l"/>
              </a:tabLst>
            </a:pPr>
            <a:r>
              <a:rPr lang="en-GB" sz="2000" b="1" i="1" strike="noStrike" spc="-1">
                <a:solidFill>
                  <a:srgbClr val="000000"/>
                </a:solidFill>
                <a:latin typeface="Arial"/>
              </a:rPr>
              <a:t>From limestone to …</a:t>
            </a:r>
            <a:endParaRPr lang="en-GB" sz="2000" b="0" strike="noStrike" spc="-1">
              <a:latin typeface="Arial"/>
            </a:endParaRPr>
          </a:p>
          <a:p>
            <a:pPr>
              <a:lnSpc>
                <a:spcPct val="100000"/>
              </a:lnSpc>
              <a:tabLst>
                <a:tab pos="0" algn="l"/>
              </a:tabLst>
            </a:pPr>
            <a:r>
              <a:rPr lang="en-GB" sz="2000" b="0" i="1" strike="noStrike" spc="-1">
                <a:solidFill>
                  <a:srgbClr val="000000"/>
                </a:solidFill>
                <a:latin typeface="Arial"/>
              </a:rPr>
              <a:t>Under increasing heat and pressure, limestone becomes marble</a:t>
            </a:r>
            <a:endParaRPr lang="en-GB" sz="2000" b="0" strike="noStrike" spc="-1">
              <a:latin typeface="Arial"/>
            </a:endParaRPr>
          </a:p>
          <a:p>
            <a:pPr>
              <a:lnSpc>
                <a:spcPct val="100000"/>
              </a:lnSpc>
              <a:tabLst>
                <a:tab pos="0" algn="l"/>
              </a:tabLst>
            </a:pPr>
            <a:endParaRPr lang="en-GB" sz="2000" b="0" strike="noStrike" spc="-1">
              <a:latin typeface="Arial"/>
            </a:endParaRPr>
          </a:p>
          <a:p>
            <a:pPr>
              <a:lnSpc>
                <a:spcPct val="100000"/>
              </a:lnSpc>
              <a:tabLst>
                <a:tab pos="0" algn="l"/>
              </a:tabLst>
            </a:pPr>
            <a:r>
              <a:rPr lang="en-GB" sz="2000" b="0" i="1" strike="noStrike" spc="-1">
                <a:solidFill>
                  <a:srgbClr val="000000"/>
                </a:solidFill>
                <a:latin typeface="Arial"/>
              </a:rPr>
              <a:t>Metamorphic rocks are not porous; they are stronger than sedimentary rocks</a:t>
            </a:r>
            <a:endParaRPr lang="en-GB" sz="2000" b="0" strike="noStrike" spc="-1">
              <a:latin typeface="Arial"/>
            </a:endParaRPr>
          </a:p>
        </p:txBody>
      </p:sp>
      <p:sp>
        <p:nvSpPr>
          <p:cNvPr id="589"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pic>
        <p:nvPicPr>
          <p:cNvPr id="590" name="Picture 8" descr="mudstone"/>
          <p:cNvPicPr/>
          <p:nvPr/>
        </p:nvPicPr>
        <p:blipFill>
          <a:blip r:embed="rId3">
            <a:extLst>
              <a:ext uri="{BEBA8EAE-BF5A-486C-A8C5-ECC9F3942E4B}">
                <a14:imgProps xmlns:a14="http://schemas.microsoft.com/office/drawing/2010/main">
                  <a14:imgLayer>
                    <a14:imgEffect>
                      <a14:sharpenSoften amount="50000"/>
                    </a14:imgEffect>
                  </a14:imgLayer>
                </a14:imgProps>
              </a:ext>
            </a:extLst>
          </a:blip>
          <a:stretch/>
        </p:blipFill>
        <p:spPr>
          <a:xfrm>
            <a:off x="6082920" y="226800"/>
            <a:ext cx="984600" cy="755640"/>
          </a:xfrm>
          <a:prstGeom prst="rect">
            <a:avLst/>
          </a:prstGeom>
          <a:ln>
            <a:solidFill>
              <a:schemeClr val="tx1"/>
            </a:solidFill>
          </a:ln>
        </p:spPr>
      </p:pic>
      <p:pic>
        <p:nvPicPr>
          <p:cNvPr id="591" name="Picture 16" descr="slate"/>
          <p:cNvPicPr/>
          <p:nvPr/>
        </p:nvPicPr>
        <p:blipFill>
          <a:blip r:embed="rId4"/>
          <a:srcRect l="7332" r="5899"/>
          <a:stretch/>
        </p:blipFill>
        <p:spPr>
          <a:xfrm>
            <a:off x="6550200" y="1139760"/>
            <a:ext cx="875160" cy="702360"/>
          </a:xfrm>
          <a:prstGeom prst="rect">
            <a:avLst/>
          </a:prstGeom>
          <a:ln>
            <a:solidFill>
              <a:schemeClr val="tx1"/>
            </a:solidFill>
          </a:ln>
        </p:spPr>
      </p:pic>
      <p:pic>
        <p:nvPicPr>
          <p:cNvPr id="592" name="Picture 6" descr="Triassic sandstone hand specimen"/>
          <p:cNvPicPr/>
          <p:nvPr/>
        </p:nvPicPr>
        <p:blipFill>
          <a:blip r:embed="rId5">
            <a:extLst>
              <a:ext uri="{BEBA8EAE-BF5A-486C-A8C5-ECC9F3942E4B}">
                <a14:imgProps xmlns:a14="http://schemas.microsoft.com/office/drawing/2010/main">
                  <a14:imgLayer>
                    <a14:imgEffect>
                      <a14:sharpenSoften amount="50000"/>
                    </a14:imgEffect>
                  </a14:imgLayer>
                </a14:imgProps>
              </a:ext>
            </a:extLst>
          </a:blip>
          <a:stretch/>
        </p:blipFill>
        <p:spPr>
          <a:xfrm>
            <a:off x="6505560" y="3634920"/>
            <a:ext cx="891360" cy="858960"/>
          </a:xfrm>
          <a:prstGeom prst="rect">
            <a:avLst/>
          </a:prstGeom>
          <a:ln>
            <a:solidFill>
              <a:schemeClr val="tx1"/>
            </a:solidFill>
          </a:ln>
        </p:spPr>
      </p:pic>
      <p:pic>
        <p:nvPicPr>
          <p:cNvPr id="593" name="Picture 4" descr="Metaquartzite hand specimen"/>
          <p:cNvPicPr/>
          <p:nvPr/>
        </p:nvPicPr>
        <p:blipFill>
          <a:blip r:embed="rId6">
            <a:extLst>
              <a:ext uri="{BEBA8EAE-BF5A-486C-A8C5-ECC9F3942E4B}">
                <a14:imgProps xmlns:a14="http://schemas.microsoft.com/office/drawing/2010/main">
                  <a14:imgLayer>
                    <a14:imgEffect>
                      <a14:sharpenSoften amount="50000"/>
                    </a14:imgEffect>
                  </a14:imgLayer>
                </a14:imgProps>
              </a:ext>
            </a:extLst>
          </a:blip>
          <a:stretch/>
        </p:blipFill>
        <p:spPr>
          <a:xfrm>
            <a:off x="7628400" y="4578120"/>
            <a:ext cx="1024200" cy="676800"/>
          </a:xfrm>
          <a:prstGeom prst="rect">
            <a:avLst/>
          </a:prstGeom>
          <a:ln>
            <a:solidFill>
              <a:schemeClr val="tx1"/>
            </a:solidFill>
          </a:ln>
        </p:spPr>
      </p:pic>
      <p:pic>
        <p:nvPicPr>
          <p:cNvPr id="594" name="Picture 2" descr="Marble hand specimen"/>
          <p:cNvPicPr/>
          <p:nvPr/>
        </p:nvPicPr>
        <p:blipFill>
          <a:blip r:embed="rId7">
            <a:extLst>
              <a:ext uri="{BEBA8EAE-BF5A-486C-A8C5-ECC9F3942E4B}">
                <a14:imgProps xmlns:a14="http://schemas.microsoft.com/office/drawing/2010/main">
                  <a14:imgLayer>
                    <a14:imgEffect>
                      <a14:sharpenSoften amount="50000"/>
                    </a14:imgEffect>
                  </a14:imgLayer>
                </a14:imgProps>
              </a:ext>
            </a:extLst>
          </a:blip>
          <a:stretch/>
        </p:blipFill>
        <p:spPr>
          <a:xfrm>
            <a:off x="7682400" y="6064200"/>
            <a:ext cx="999720" cy="714600"/>
          </a:xfrm>
          <a:prstGeom prst="rect">
            <a:avLst/>
          </a:prstGeom>
          <a:ln>
            <a:solidFill>
              <a:schemeClr val="tx1"/>
            </a:solidFill>
          </a:ln>
        </p:spPr>
      </p:pic>
      <p:sp>
        <p:nvSpPr>
          <p:cNvPr id="595" name="CustomShape 3"/>
          <p:cNvSpPr/>
          <p:nvPr/>
        </p:nvSpPr>
        <p:spPr>
          <a:xfrm>
            <a:off x="7178760" y="354960"/>
            <a:ext cx="1309680" cy="2524320"/>
          </a:xfrm>
          <a:custGeom>
            <a:avLst/>
            <a:gdLst/>
            <a:ahLst/>
            <a:cxnLst/>
            <a:rect l="l" t="t" r="r" b="b"/>
            <a:pathLst>
              <a:path w="21600" h="21600">
                <a:moveTo>
                  <a:pt x="0" y="0"/>
                </a:moveTo>
                <a:lnTo>
                  <a:pt x="21600" y="21600"/>
                </a:lnTo>
              </a:path>
            </a:pathLst>
          </a:custGeom>
          <a:noFill/>
          <a:ln w="28440">
            <a:round/>
            <a:tailEnd type="triangle" w="med" len="med"/>
          </a:ln>
        </p:spPr>
        <p:style>
          <a:lnRef idx="1">
            <a:schemeClr val="dk1"/>
          </a:lnRef>
          <a:fillRef idx="0">
            <a:schemeClr val="dk1"/>
          </a:fillRef>
          <a:effectRef idx="0">
            <a:schemeClr val="dk1"/>
          </a:effectRef>
          <a:fontRef idx="minor"/>
        </p:style>
      </p:sp>
      <p:sp>
        <p:nvSpPr>
          <p:cNvPr id="596" name="CustomShape 4"/>
          <p:cNvSpPr/>
          <p:nvPr/>
        </p:nvSpPr>
        <p:spPr>
          <a:xfrm>
            <a:off x="7453800" y="3878280"/>
            <a:ext cx="311400" cy="666000"/>
          </a:xfrm>
          <a:custGeom>
            <a:avLst/>
            <a:gdLst/>
            <a:ahLst/>
            <a:cxnLst/>
            <a:rect l="l" t="t" r="r" b="b"/>
            <a:pathLst>
              <a:path w="21600" h="21600">
                <a:moveTo>
                  <a:pt x="0" y="0"/>
                </a:moveTo>
                <a:lnTo>
                  <a:pt x="21600" y="21600"/>
                </a:lnTo>
              </a:path>
            </a:pathLst>
          </a:custGeom>
          <a:noFill/>
          <a:ln w="28440">
            <a:round/>
            <a:tailEnd type="triangle" w="med" len="med"/>
          </a:ln>
        </p:spPr>
        <p:style>
          <a:lnRef idx="1">
            <a:schemeClr val="dk1"/>
          </a:lnRef>
          <a:fillRef idx="0">
            <a:schemeClr val="dk1"/>
          </a:fillRef>
          <a:effectRef idx="0">
            <a:schemeClr val="dk1"/>
          </a:effectRef>
          <a:fontRef idx="minor"/>
        </p:style>
      </p:sp>
      <p:sp>
        <p:nvSpPr>
          <p:cNvPr id="597" name="CustomShape 5"/>
          <p:cNvSpPr/>
          <p:nvPr/>
        </p:nvSpPr>
        <p:spPr>
          <a:xfrm>
            <a:off x="7483680" y="5354640"/>
            <a:ext cx="311400" cy="666000"/>
          </a:xfrm>
          <a:custGeom>
            <a:avLst/>
            <a:gdLst/>
            <a:ahLst/>
            <a:cxnLst/>
            <a:rect l="l" t="t" r="r" b="b"/>
            <a:pathLst>
              <a:path w="21600" h="21600">
                <a:moveTo>
                  <a:pt x="0" y="0"/>
                </a:moveTo>
                <a:lnTo>
                  <a:pt x="21600" y="21600"/>
                </a:lnTo>
              </a:path>
            </a:pathLst>
          </a:custGeom>
          <a:noFill/>
          <a:ln w="28440">
            <a:round/>
            <a:tailEnd type="triangle" w="med" len="med"/>
          </a:ln>
        </p:spPr>
        <p:style>
          <a:lnRef idx="1">
            <a:schemeClr val="dk1"/>
          </a:lnRef>
          <a:fillRef idx="0">
            <a:schemeClr val="dk1"/>
          </a:fillRef>
          <a:effectRef idx="0">
            <a:schemeClr val="dk1"/>
          </a:effectRef>
          <a:fontRef idx="minor"/>
        </p:style>
      </p:sp>
      <p:sp>
        <p:nvSpPr>
          <p:cNvPr id="598" name="CustomShape 6"/>
          <p:cNvSpPr/>
          <p:nvPr/>
        </p:nvSpPr>
        <p:spPr>
          <a:xfrm>
            <a:off x="7274160" y="300240"/>
            <a:ext cx="152820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400" b="0" strike="noStrike" spc="-1">
                <a:solidFill>
                  <a:srgbClr val="000000"/>
                </a:solidFill>
                <a:latin typeface="Arial"/>
              </a:rPr>
              <a:t>mudstone</a:t>
            </a:r>
            <a:endParaRPr lang="en-GB" sz="1400" b="0" strike="noStrike" spc="-1">
              <a:latin typeface="Arial"/>
            </a:endParaRPr>
          </a:p>
        </p:txBody>
      </p:sp>
      <p:sp>
        <p:nvSpPr>
          <p:cNvPr id="599" name="CustomShape 7"/>
          <p:cNvSpPr/>
          <p:nvPr/>
        </p:nvSpPr>
        <p:spPr>
          <a:xfrm>
            <a:off x="6307560" y="2035800"/>
            <a:ext cx="70704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400" b="0" strike="noStrike" spc="-1">
                <a:solidFill>
                  <a:srgbClr val="000000"/>
                </a:solidFill>
                <a:latin typeface="Arial"/>
              </a:rPr>
              <a:t>schist</a:t>
            </a:r>
            <a:endParaRPr lang="en-GB" sz="1400" b="0" strike="noStrike" spc="-1">
              <a:latin typeface="Arial"/>
            </a:endParaRPr>
          </a:p>
        </p:txBody>
      </p:sp>
      <p:sp>
        <p:nvSpPr>
          <p:cNvPr id="600" name="CustomShape 8"/>
          <p:cNvSpPr/>
          <p:nvPr/>
        </p:nvSpPr>
        <p:spPr>
          <a:xfrm>
            <a:off x="5941440" y="1219320"/>
            <a:ext cx="62280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400" b="0" strike="noStrike" spc="-1">
                <a:solidFill>
                  <a:srgbClr val="000000"/>
                </a:solidFill>
                <a:latin typeface="Arial"/>
              </a:rPr>
              <a:t>slate</a:t>
            </a:r>
            <a:endParaRPr lang="en-GB" sz="1400" b="0" strike="noStrike" spc="-1">
              <a:latin typeface="Arial"/>
            </a:endParaRPr>
          </a:p>
        </p:txBody>
      </p:sp>
      <p:sp>
        <p:nvSpPr>
          <p:cNvPr id="601" name="CustomShape 9"/>
          <p:cNvSpPr/>
          <p:nvPr/>
        </p:nvSpPr>
        <p:spPr>
          <a:xfrm>
            <a:off x="7021800" y="2941200"/>
            <a:ext cx="70236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400" b="0" strike="noStrike" spc="-1">
                <a:solidFill>
                  <a:srgbClr val="000000"/>
                </a:solidFill>
                <a:latin typeface="Arial"/>
              </a:rPr>
              <a:t>gneiss</a:t>
            </a:r>
            <a:endParaRPr lang="en-GB" sz="1400" b="0" strike="noStrike" spc="-1">
              <a:latin typeface="Arial"/>
            </a:endParaRPr>
          </a:p>
        </p:txBody>
      </p:sp>
      <p:sp>
        <p:nvSpPr>
          <p:cNvPr id="602" name="CustomShape 10"/>
          <p:cNvSpPr/>
          <p:nvPr/>
        </p:nvSpPr>
        <p:spPr>
          <a:xfrm>
            <a:off x="6464520" y="4471920"/>
            <a:ext cx="102780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400" b="0" strike="noStrike" spc="-1">
                <a:solidFill>
                  <a:srgbClr val="000000"/>
                </a:solidFill>
                <a:latin typeface="Arial"/>
              </a:rPr>
              <a:t>sandstone</a:t>
            </a:r>
            <a:endParaRPr lang="en-GB" sz="1400" b="0" strike="noStrike" spc="-1">
              <a:latin typeface="Arial"/>
            </a:endParaRPr>
          </a:p>
        </p:txBody>
      </p:sp>
      <p:sp>
        <p:nvSpPr>
          <p:cNvPr id="603" name="CustomShape 11"/>
          <p:cNvSpPr/>
          <p:nvPr/>
        </p:nvSpPr>
        <p:spPr>
          <a:xfrm>
            <a:off x="7558560" y="5224680"/>
            <a:ext cx="13258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400" b="0" strike="noStrike" spc="-1">
                <a:solidFill>
                  <a:srgbClr val="000000"/>
                </a:solidFill>
                <a:latin typeface="Arial"/>
              </a:rPr>
              <a:t>metaquartzite</a:t>
            </a:r>
            <a:endParaRPr lang="en-GB" sz="1400" b="0" strike="noStrike" spc="-1">
              <a:latin typeface="Arial"/>
            </a:endParaRPr>
          </a:p>
        </p:txBody>
      </p:sp>
      <p:sp>
        <p:nvSpPr>
          <p:cNvPr id="604" name="CustomShape 12"/>
          <p:cNvSpPr/>
          <p:nvPr/>
        </p:nvSpPr>
        <p:spPr>
          <a:xfrm>
            <a:off x="6469200" y="5923080"/>
            <a:ext cx="11188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400" b="0" strike="noStrike" spc="-1">
                <a:solidFill>
                  <a:srgbClr val="000000"/>
                </a:solidFill>
                <a:latin typeface="Arial"/>
              </a:rPr>
              <a:t>limestone</a:t>
            </a:r>
            <a:endParaRPr lang="en-GB" sz="1400" b="0" strike="noStrike" spc="-1">
              <a:latin typeface="Arial"/>
            </a:endParaRPr>
          </a:p>
        </p:txBody>
      </p:sp>
      <p:sp>
        <p:nvSpPr>
          <p:cNvPr id="605" name="CustomShape 13"/>
          <p:cNvSpPr/>
          <p:nvPr/>
        </p:nvSpPr>
        <p:spPr>
          <a:xfrm>
            <a:off x="6962760" y="6444000"/>
            <a:ext cx="76176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400" b="0" strike="noStrike" spc="-1">
                <a:solidFill>
                  <a:srgbClr val="000000"/>
                </a:solidFill>
                <a:latin typeface="Arial"/>
              </a:rPr>
              <a:t>marble</a:t>
            </a:r>
            <a:endParaRPr lang="en-GB" sz="1400" b="0" strike="noStrike" spc="-1">
              <a:latin typeface="Arial"/>
            </a:endParaRPr>
          </a:p>
        </p:txBody>
      </p:sp>
      <p:pic>
        <p:nvPicPr>
          <p:cNvPr id="606" name="Picture 4" descr="Gneiss hand specimen"/>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p:blipFill>
        <p:spPr>
          <a:xfrm>
            <a:off x="7746120" y="2957040"/>
            <a:ext cx="1139040" cy="775800"/>
          </a:xfrm>
          <a:prstGeom prst="rect">
            <a:avLst/>
          </a:prstGeom>
          <a:ln>
            <a:solidFill>
              <a:schemeClr val="tx1"/>
            </a:solidFill>
          </a:ln>
        </p:spPr>
      </p:pic>
      <p:pic>
        <p:nvPicPr>
          <p:cNvPr id="607" name="Picture 6" descr="Schist hand specimen"/>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p:blipFill>
        <p:spPr>
          <a:xfrm>
            <a:off x="6994800" y="2037600"/>
            <a:ext cx="965880" cy="725400"/>
          </a:xfrm>
          <a:prstGeom prst="rect">
            <a:avLst/>
          </a:prstGeom>
          <a:ln>
            <a:solidFill>
              <a:schemeClr val="tx1"/>
            </a:solidFill>
          </a:ln>
        </p:spPr>
      </p:pic>
      <p:pic>
        <p:nvPicPr>
          <p:cNvPr id="608" name="Picture 8" descr="Fossiliferous limestone hand specimen"/>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p:blipFill>
        <p:spPr>
          <a:xfrm>
            <a:off x="6470640" y="5218200"/>
            <a:ext cx="946800" cy="72504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advTm="36000"/>
    </mc:Choice>
    <mc:Fallback xmlns="" xmlns:p15="http://schemas.microsoft.com/office/powerpoint/2012/main">
      <p:transition spd="slow" advTm="36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CustomShape 1"/>
          <p:cNvSpPr/>
          <p:nvPr/>
        </p:nvSpPr>
        <p:spPr>
          <a:xfrm>
            <a:off x="509400" y="1459800"/>
            <a:ext cx="8100000" cy="13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indent="-456840">
              <a:lnSpc>
                <a:spcPct val="100000"/>
              </a:lnSpc>
              <a:buClr>
                <a:srgbClr val="000000"/>
              </a:buClr>
              <a:buFont typeface="StarSymbol"/>
              <a:buAutoNum type="arabicPeriod" startAt="10"/>
            </a:pPr>
            <a:r>
              <a:rPr lang="en-GB" sz="2000" b="1" strike="noStrike" spc="-1">
                <a:solidFill>
                  <a:srgbClr val="000000"/>
                </a:solidFill>
                <a:latin typeface="Arial"/>
              </a:rPr>
              <a:t>Naming rocks</a:t>
            </a:r>
            <a:endParaRPr lang="en-GB" sz="2000" b="0" strike="noStrike" spc="-1">
              <a:latin typeface="Arial"/>
            </a:endParaRPr>
          </a:p>
          <a:p>
            <a:pPr>
              <a:lnSpc>
                <a:spcPct val="100000"/>
              </a:lnSpc>
            </a:pPr>
            <a:endParaRPr lang="en-GB" sz="2000" b="0" strike="noStrike" spc="-1">
              <a:latin typeface="Arial"/>
            </a:endParaRPr>
          </a:p>
          <a:p>
            <a:pPr>
              <a:lnSpc>
                <a:spcPct val="100000"/>
              </a:lnSpc>
              <a:tabLst>
                <a:tab pos="0" algn="l"/>
              </a:tabLst>
            </a:pPr>
            <a:r>
              <a:rPr lang="en-GB" sz="2000" b="0" strike="noStrike" spc="-1">
                <a:solidFill>
                  <a:srgbClr val="000000"/>
                </a:solidFill>
                <a:latin typeface="Arial"/>
              </a:rPr>
              <a:t>Use the remaining set of three sorting cards (Cards 8, 9 and 10) to place the rocks in the right places – so naming the rocks</a:t>
            </a:r>
            <a:endParaRPr lang="en-GB" sz="2000" b="0" strike="noStrike" spc="-1">
              <a:latin typeface="Arial"/>
            </a:endParaRPr>
          </a:p>
        </p:txBody>
      </p:sp>
      <p:sp>
        <p:nvSpPr>
          <p:cNvPr id="610"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pic>
        <p:nvPicPr>
          <p:cNvPr id="611" name="Picture 9"/>
          <p:cNvPicPr/>
          <p:nvPr/>
        </p:nvPicPr>
        <p:blipFill>
          <a:blip r:embed="rId2"/>
          <a:srcRect l="25071" t="42747" r="56530" b="11545"/>
          <a:stretch/>
        </p:blipFill>
        <p:spPr>
          <a:xfrm>
            <a:off x="841680" y="3074400"/>
            <a:ext cx="2365200" cy="3305880"/>
          </a:xfrm>
          <a:prstGeom prst="rect">
            <a:avLst/>
          </a:prstGeom>
          <a:ln>
            <a:noFill/>
          </a:ln>
        </p:spPr>
      </p:pic>
      <p:pic>
        <p:nvPicPr>
          <p:cNvPr id="612" name="Picture 10"/>
          <p:cNvPicPr/>
          <p:nvPr/>
        </p:nvPicPr>
        <p:blipFill>
          <a:blip r:embed="rId2"/>
          <a:srcRect l="46344" t="41557" r="40457" b="13652"/>
          <a:stretch/>
        </p:blipFill>
        <p:spPr>
          <a:xfrm>
            <a:off x="3618000" y="3094560"/>
            <a:ext cx="1695960" cy="3239640"/>
          </a:xfrm>
          <a:prstGeom prst="rect">
            <a:avLst/>
          </a:prstGeom>
          <a:ln>
            <a:noFill/>
          </a:ln>
        </p:spPr>
      </p:pic>
      <p:pic>
        <p:nvPicPr>
          <p:cNvPr id="613" name="Picture 11"/>
          <p:cNvPicPr/>
          <p:nvPr/>
        </p:nvPicPr>
        <p:blipFill>
          <a:blip r:embed="rId2"/>
          <a:srcRect l="67258" t="41557" r="14780" b="13099"/>
          <a:stretch/>
        </p:blipFill>
        <p:spPr>
          <a:xfrm>
            <a:off x="5804280" y="3120840"/>
            <a:ext cx="2308680" cy="3279600"/>
          </a:xfrm>
          <a:prstGeom prst="rect">
            <a:avLst/>
          </a:prstGeom>
          <a:ln>
            <a:noFill/>
          </a:ln>
        </p:spPr>
      </p:pic>
      <p:sp>
        <p:nvSpPr>
          <p:cNvPr id="614" name="CustomShape 3"/>
          <p:cNvSpPr/>
          <p:nvPr/>
        </p:nvSpPr>
        <p:spPr>
          <a:xfrm>
            <a:off x="5307480" y="3090960"/>
            <a:ext cx="59400" cy="3239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615" name="CustomShape 4"/>
          <p:cNvSpPr/>
          <p:nvPr/>
        </p:nvSpPr>
        <p:spPr>
          <a:xfrm>
            <a:off x="3561480" y="3114360"/>
            <a:ext cx="59400" cy="3239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616" name="CustomShape 5"/>
          <p:cNvSpPr/>
          <p:nvPr/>
        </p:nvSpPr>
        <p:spPr>
          <a:xfrm>
            <a:off x="3578040" y="6341040"/>
            <a:ext cx="1748880" cy="5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617" name="CustomShape 6"/>
          <p:cNvSpPr/>
          <p:nvPr/>
        </p:nvSpPr>
        <p:spPr>
          <a:xfrm>
            <a:off x="445680" y="2733480"/>
            <a:ext cx="83329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a:solidFill>
                  <a:srgbClr val="000000"/>
                </a:solidFill>
                <a:latin typeface="Arial"/>
              </a:rPr>
              <a:t>Go to: </a:t>
            </a:r>
            <a:r>
              <a:rPr lang="en-GB" sz="1800" b="0" u="sng" strike="noStrike" spc="-1">
                <a:solidFill>
                  <a:srgbClr val="009999"/>
                </a:solidFill>
                <a:uFillTx/>
                <a:latin typeface="Arial"/>
                <a:hlinkClick r:id="rId3"/>
              </a:rPr>
              <a:t>https://www.earthlearningidea.com/Video/V15_Spotrock13.html</a:t>
            </a:r>
            <a:r>
              <a:rPr lang="en-GB" sz="1800" b="0" strike="noStrike" spc="-1">
                <a:solidFill>
                  <a:srgbClr val="000000"/>
                </a:solidFill>
                <a:latin typeface="Arial"/>
              </a:rPr>
              <a:t> hyperlink</a:t>
            </a:r>
            <a:endParaRPr lang="en-GB"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20000"/>
    </mc:Choice>
    <mc:Fallback xmlns="" xmlns:p15="http://schemas.microsoft.com/office/powerpoint/2012/main">
      <p:transition spd="slow" advTm="20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 name="Picture 25" descr="A close up of a piece of paper&#10;&#10;Description automatically generated"/>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3023" t="22772" b="18050"/>
          <a:stretch/>
        </p:blipFill>
        <p:spPr>
          <a:xfrm>
            <a:off x="721080" y="2911680"/>
            <a:ext cx="7918920" cy="3840120"/>
          </a:xfrm>
          <a:prstGeom prst="rect">
            <a:avLst/>
          </a:prstGeom>
          <a:ln>
            <a:solidFill>
              <a:schemeClr val="tx1"/>
            </a:solidFill>
          </a:ln>
        </p:spPr>
      </p:pic>
      <p:sp>
        <p:nvSpPr>
          <p:cNvPr id="619" name="CustomShape 1"/>
          <p:cNvSpPr/>
          <p:nvPr/>
        </p:nvSpPr>
        <p:spPr>
          <a:xfrm>
            <a:off x="509400" y="1459800"/>
            <a:ext cx="8100000" cy="13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indent="-456840">
              <a:lnSpc>
                <a:spcPct val="100000"/>
              </a:lnSpc>
              <a:buClr>
                <a:srgbClr val="000000"/>
              </a:buClr>
              <a:buFont typeface="StarSymbol"/>
              <a:buAutoNum type="arabicPeriod" startAt="10"/>
            </a:pPr>
            <a:r>
              <a:rPr lang="en-GB" sz="2000" b="1" strike="noStrike" spc="-1">
                <a:solidFill>
                  <a:srgbClr val="000000"/>
                </a:solidFill>
                <a:latin typeface="Arial"/>
              </a:rPr>
              <a:t>Naming rocks</a:t>
            </a:r>
            <a:endParaRPr lang="en-GB" sz="2000" b="0" strike="noStrike" spc="-1">
              <a:latin typeface="Arial"/>
            </a:endParaRPr>
          </a:p>
          <a:p>
            <a:pPr>
              <a:lnSpc>
                <a:spcPct val="100000"/>
              </a:lnSpc>
            </a:pPr>
            <a:endParaRPr lang="en-GB" sz="2000" b="0" strike="noStrike" spc="-1">
              <a:latin typeface="Arial"/>
            </a:endParaRPr>
          </a:p>
          <a:p>
            <a:pPr>
              <a:lnSpc>
                <a:spcPct val="100000"/>
              </a:lnSpc>
              <a:tabLst>
                <a:tab pos="0" algn="l"/>
              </a:tabLst>
            </a:pPr>
            <a:r>
              <a:rPr lang="en-GB" sz="2000" b="0" strike="noStrike" spc="-1">
                <a:solidFill>
                  <a:srgbClr val="000000"/>
                </a:solidFill>
                <a:latin typeface="Arial"/>
              </a:rPr>
              <a:t>Use the remaining set of three sorting cards (Cards 8, 9 and 10) to place the rocks in the right places – so naming the rocks</a:t>
            </a:r>
            <a:endParaRPr lang="en-GB" sz="2000" b="0" strike="noStrike" spc="-1">
              <a:latin typeface="Arial"/>
            </a:endParaRPr>
          </a:p>
        </p:txBody>
      </p:sp>
      <p:sp>
        <p:nvSpPr>
          <p:cNvPr id="620"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xmlns:p15="http://schemas.microsoft.com/office/powerpoint/2012/main">
      <p:transition spd="slow" advTm="1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 name="Picture 25" descr="A close up of a piece of paper&#10;&#10;Description automatically generated"/>
          <p:cNvPicPr/>
          <p:nvPr/>
        </p:nvPicPr>
        <p:blipFill>
          <a:blip r:embed="rId2">
            <a:extLst>
              <a:ext uri="{BEBA8EAE-BF5A-486C-A8C5-ECC9F3942E4B}">
                <a14:imgProps xmlns:a14="http://schemas.microsoft.com/office/drawing/2010/main">
                  <a14:imgLayer>
                    <a14:imgEffect>
                      <a14:brightnessContrast bright="20000" contrast="-20000"/>
                    </a14:imgEffect>
                  </a14:imgLayer>
                </a14:imgProps>
              </a:ext>
            </a:extLst>
          </a:blip>
          <a:srcRect l="3023" t="22772" b="18050"/>
          <a:stretch/>
        </p:blipFill>
        <p:spPr>
          <a:xfrm>
            <a:off x="721080" y="2911680"/>
            <a:ext cx="7918920" cy="3840120"/>
          </a:xfrm>
          <a:prstGeom prst="rect">
            <a:avLst/>
          </a:prstGeom>
          <a:ln>
            <a:solidFill>
              <a:schemeClr val="tx1"/>
            </a:solidFill>
          </a:ln>
        </p:spPr>
      </p:pic>
      <p:sp>
        <p:nvSpPr>
          <p:cNvPr id="622" name="CustomShape 1"/>
          <p:cNvSpPr/>
          <p:nvPr/>
        </p:nvSpPr>
        <p:spPr>
          <a:xfrm>
            <a:off x="509400" y="1459800"/>
            <a:ext cx="8100000" cy="13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indent="-456840">
              <a:lnSpc>
                <a:spcPct val="100000"/>
              </a:lnSpc>
              <a:buClr>
                <a:srgbClr val="000000"/>
              </a:buClr>
              <a:buFont typeface="StarSymbol"/>
              <a:buAutoNum type="arabicPeriod" startAt="10"/>
            </a:pPr>
            <a:r>
              <a:rPr lang="en-GB" sz="2000" b="1" strike="noStrike" spc="-1">
                <a:solidFill>
                  <a:srgbClr val="000000"/>
                </a:solidFill>
                <a:latin typeface="Arial"/>
              </a:rPr>
              <a:t>Naming rocks</a:t>
            </a:r>
            <a:endParaRPr lang="en-GB" sz="2000" b="0" strike="noStrike" spc="-1">
              <a:latin typeface="Arial"/>
            </a:endParaRPr>
          </a:p>
          <a:p>
            <a:pPr>
              <a:lnSpc>
                <a:spcPct val="100000"/>
              </a:lnSpc>
            </a:pPr>
            <a:endParaRPr lang="en-GB" sz="2000" b="0" strike="noStrike" spc="-1">
              <a:latin typeface="Arial"/>
            </a:endParaRPr>
          </a:p>
          <a:p>
            <a:pPr>
              <a:lnSpc>
                <a:spcPct val="100000"/>
              </a:lnSpc>
              <a:tabLst>
                <a:tab pos="0" algn="l"/>
              </a:tabLst>
            </a:pPr>
            <a:r>
              <a:rPr lang="en-GB" sz="2000" b="0" strike="noStrike" spc="-1">
                <a:solidFill>
                  <a:srgbClr val="000000"/>
                </a:solidFill>
                <a:latin typeface="Arial"/>
              </a:rPr>
              <a:t>Use the remaining set of three sorting cards (Cards 8, 9 and 10) to place the rocks in the right places – so naming the rocks</a:t>
            </a:r>
            <a:endParaRPr lang="en-GB" sz="2000" b="0" strike="noStrike" spc="-1">
              <a:latin typeface="Arial"/>
            </a:endParaRPr>
          </a:p>
        </p:txBody>
      </p:sp>
      <p:sp>
        <p:nvSpPr>
          <p:cNvPr id="623"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pic>
        <p:nvPicPr>
          <p:cNvPr id="624" name="Picture 2" descr="conglomerate"/>
          <p:cNvPicPr/>
          <p:nvPr/>
        </p:nvPicPr>
        <p:blipFill>
          <a:blip r:embed="rId3">
            <a:extLst>
              <a:ext uri="{BEBA8EAE-BF5A-486C-A8C5-ECC9F3942E4B}">
                <a14:imgProps xmlns:a14="http://schemas.microsoft.com/office/drawing/2010/main">
                  <a14:imgLayer>
                    <a14:imgEffect>
                      <a14:sharpenSoften amount="50000"/>
                    </a14:imgEffect>
                  </a14:imgLayer>
                </a14:imgProps>
              </a:ext>
            </a:extLst>
          </a:blip>
          <a:stretch/>
        </p:blipFill>
        <p:spPr>
          <a:xfrm>
            <a:off x="6979680" y="4392720"/>
            <a:ext cx="840240" cy="579600"/>
          </a:xfrm>
          <a:prstGeom prst="rect">
            <a:avLst/>
          </a:prstGeom>
          <a:ln>
            <a:solidFill>
              <a:schemeClr val="tx1"/>
            </a:solidFill>
          </a:ln>
        </p:spPr>
      </p:pic>
      <p:pic>
        <p:nvPicPr>
          <p:cNvPr id="625" name="Picture 6" descr="Triassic sandstone hand specimen"/>
          <p:cNvPicPr/>
          <p:nvPr/>
        </p:nvPicPr>
        <p:blipFill>
          <a:blip r:embed="rId4">
            <a:extLst>
              <a:ext uri="{BEBA8EAE-BF5A-486C-A8C5-ECC9F3942E4B}">
                <a14:imgProps xmlns:a14="http://schemas.microsoft.com/office/drawing/2010/main">
                  <a14:imgLayer>
                    <a14:imgEffect>
                      <a14:sharpenSoften amount="50000"/>
                    </a14:imgEffect>
                  </a14:imgLayer>
                </a14:imgProps>
              </a:ext>
            </a:extLst>
          </a:blip>
          <a:stretch/>
        </p:blipFill>
        <p:spPr>
          <a:xfrm>
            <a:off x="6161760" y="4479480"/>
            <a:ext cx="713520" cy="510120"/>
          </a:xfrm>
          <a:prstGeom prst="rect">
            <a:avLst/>
          </a:prstGeom>
          <a:ln>
            <a:solidFill>
              <a:schemeClr val="tx1"/>
            </a:solidFill>
          </a:ln>
        </p:spPr>
      </p:pic>
      <p:pic>
        <p:nvPicPr>
          <p:cNvPr id="626" name="Picture 8" descr="mudstone"/>
          <p:cNvPicPr/>
          <p:nvPr/>
        </p:nvPicPr>
        <p:blipFill>
          <a:blip r:embed="rId5">
            <a:extLst>
              <a:ext uri="{BEBA8EAE-BF5A-486C-A8C5-ECC9F3942E4B}">
                <a14:imgProps xmlns:a14="http://schemas.microsoft.com/office/drawing/2010/main">
                  <a14:imgLayer>
                    <a14:imgEffect>
                      <a14:sharpenSoften amount="50000"/>
                    </a14:imgEffect>
                  </a14:imgLayer>
                </a14:imgProps>
              </a:ext>
            </a:extLst>
          </a:blip>
          <a:stretch/>
        </p:blipFill>
        <p:spPr>
          <a:xfrm>
            <a:off x="6055200" y="3918240"/>
            <a:ext cx="733320" cy="523440"/>
          </a:xfrm>
          <a:prstGeom prst="rect">
            <a:avLst/>
          </a:prstGeom>
          <a:ln>
            <a:solidFill>
              <a:schemeClr val="tx1"/>
            </a:solidFill>
          </a:ln>
        </p:spPr>
      </p:pic>
      <p:pic>
        <p:nvPicPr>
          <p:cNvPr id="627" name="Picture 4" descr="fossiliferous limestone"/>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p:blipFill>
        <p:spPr>
          <a:xfrm>
            <a:off x="6245280" y="5101920"/>
            <a:ext cx="728280" cy="531000"/>
          </a:xfrm>
          <a:prstGeom prst="rect">
            <a:avLst/>
          </a:prstGeom>
          <a:ln>
            <a:solidFill>
              <a:schemeClr val="tx1"/>
            </a:solidFill>
          </a:ln>
        </p:spPr>
      </p:pic>
      <p:pic>
        <p:nvPicPr>
          <p:cNvPr id="628" name="Picture 10" descr="granite"/>
          <p:cNvPicPr/>
          <p:nvPr/>
        </p:nvPicPr>
        <p:blipFill>
          <a:blip r:embed="rId8">
            <a:extLst>
              <a:ext uri="{BEBA8EAE-BF5A-486C-A8C5-ECC9F3942E4B}">
                <a14:imgProps xmlns:a14="http://schemas.microsoft.com/office/drawing/2010/main">
                  <a14:imgLayer>
                    <a14:imgEffect>
                      <a14:sharpenSoften amount="50000"/>
                    </a14:imgEffect>
                  </a14:imgLayer>
                </a14:imgProps>
              </a:ext>
            </a:extLst>
          </a:blip>
          <a:stretch/>
        </p:blipFill>
        <p:spPr>
          <a:xfrm>
            <a:off x="1319040" y="4872960"/>
            <a:ext cx="851400" cy="551880"/>
          </a:xfrm>
          <a:prstGeom prst="rect">
            <a:avLst/>
          </a:prstGeom>
          <a:ln>
            <a:solidFill>
              <a:schemeClr val="tx1"/>
            </a:solidFill>
          </a:ln>
        </p:spPr>
      </p:pic>
      <p:pic>
        <p:nvPicPr>
          <p:cNvPr id="629" name="Picture 2" descr="Basalt hand specimen"/>
          <p:cNvPicPr/>
          <p:nvPr/>
        </p:nvPicPr>
        <p:blipFill>
          <a:blip r:embed="rId9">
            <a:extLst>
              <a:ext uri="{BEBA8EAE-BF5A-486C-A8C5-ECC9F3942E4B}">
                <a14:imgProps xmlns:a14="http://schemas.microsoft.com/office/drawing/2010/main">
                  <a14:imgLayer r:embed="rId7">
                    <a14:imgEffect>
                      <a14:sharpenSoften amount="50000"/>
                    </a14:imgEffect>
                  </a14:imgLayer>
                </a14:imgProps>
              </a:ext>
            </a:extLst>
          </a:blip>
          <a:stretch/>
        </p:blipFill>
        <p:spPr>
          <a:xfrm>
            <a:off x="2301840" y="4069440"/>
            <a:ext cx="900360" cy="670320"/>
          </a:xfrm>
          <a:prstGeom prst="rect">
            <a:avLst/>
          </a:prstGeom>
          <a:ln>
            <a:solidFill>
              <a:schemeClr val="tx1"/>
            </a:solidFill>
          </a:ln>
        </p:spPr>
      </p:pic>
      <p:pic>
        <p:nvPicPr>
          <p:cNvPr id="630" name="Picture 14" descr="gneiss"/>
          <p:cNvPicPr/>
          <p:nvPr/>
        </p:nvPicPr>
        <p:blipFill>
          <a:blip r:embed="rId10">
            <a:extLst>
              <a:ext uri="{BEBA8EAE-BF5A-486C-A8C5-ECC9F3942E4B}">
                <a14:imgProps xmlns:a14="http://schemas.microsoft.com/office/drawing/2010/main">
                  <a14:imgLayer>
                    <a14:imgEffect>
                      <a14:sharpenSoften amount="50000"/>
                    </a14:imgEffect>
                  </a14:imgLayer>
                </a14:imgProps>
              </a:ext>
            </a:extLst>
          </a:blip>
          <a:srcRect l="7087" r="7402"/>
          <a:stretch/>
        </p:blipFill>
        <p:spPr>
          <a:xfrm>
            <a:off x="3521880" y="3940200"/>
            <a:ext cx="585360" cy="569880"/>
          </a:xfrm>
          <a:prstGeom prst="rect">
            <a:avLst/>
          </a:prstGeom>
          <a:ln>
            <a:solidFill>
              <a:schemeClr val="tx1"/>
            </a:solidFill>
          </a:ln>
        </p:spPr>
      </p:pic>
      <p:pic>
        <p:nvPicPr>
          <p:cNvPr id="631" name="Picture 18" descr="schist"/>
          <p:cNvPicPr/>
          <p:nvPr/>
        </p:nvPicPr>
        <p:blipFill>
          <a:blip r:embed="rId11">
            <a:extLst>
              <a:ext uri="{BEBA8EAE-BF5A-486C-A8C5-ECC9F3942E4B}">
                <a14:imgProps xmlns:a14="http://schemas.microsoft.com/office/drawing/2010/main">
                  <a14:imgLayer>
                    <a14:imgEffect>
                      <a14:sharpenSoften amount="50000"/>
                    </a14:imgEffect>
                  </a14:imgLayer>
                </a14:imgProps>
              </a:ext>
            </a:extLst>
          </a:blip>
          <a:srcRect l="14319" r="15493"/>
          <a:stretch/>
        </p:blipFill>
        <p:spPr>
          <a:xfrm>
            <a:off x="4118400" y="3930480"/>
            <a:ext cx="593640" cy="566640"/>
          </a:xfrm>
          <a:prstGeom prst="rect">
            <a:avLst/>
          </a:prstGeom>
          <a:ln>
            <a:solidFill>
              <a:schemeClr val="tx1"/>
            </a:solidFill>
          </a:ln>
        </p:spPr>
      </p:pic>
      <p:pic>
        <p:nvPicPr>
          <p:cNvPr id="632" name="Picture 16" descr="slate"/>
          <p:cNvPicPr/>
          <p:nvPr/>
        </p:nvPicPr>
        <p:blipFill>
          <a:blip r:embed="rId12">
            <a:extLst>
              <a:ext uri="{BEBA8EAE-BF5A-486C-A8C5-ECC9F3942E4B}">
                <a14:imgProps xmlns:a14="http://schemas.microsoft.com/office/drawing/2010/main">
                  <a14:imgLayer>
                    <a14:imgEffect>
                      <a14:sharpenSoften amount="50000"/>
                    </a14:imgEffect>
                  </a14:imgLayer>
                </a14:imgProps>
              </a:ext>
            </a:extLst>
          </a:blip>
          <a:srcRect l="7332" r="5899"/>
          <a:stretch/>
        </p:blipFill>
        <p:spPr>
          <a:xfrm>
            <a:off x="4734000" y="3938400"/>
            <a:ext cx="657000" cy="552960"/>
          </a:xfrm>
          <a:prstGeom prst="rect">
            <a:avLst/>
          </a:prstGeom>
          <a:ln>
            <a:solidFill>
              <a:schemeClr val="tx1"/>
            </a:solidFill>
          </a:ln>
        </p:spPr>
      </p:pic>
      <p:pic>
        <p:nvPicPr>
          <p:cNvPr id="633" name="Picture 2" descr="Marble hand specimen"/>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Lst>
          </a:blip>
          <a:stretch/>
        </p:blipFill>
        <p:spPr>
          <a:xfrm>
            <a:off x="4293360" y="5294160"/>
            <a:ext cx="692280" cy="519120"/>
          </a:xfrm>
          <a:prstGeom prst="rect">
            <a:avLst/>
          </a:prstGeom>
          <a:ln>
            <a:solidFill>
              <a:schemeClr val="tx1"/>
            </a:solidFill>
          </a:ln>
        </p:spPr>
      </p:pic>
      <p:pic>
        <p:nvPicPr>
          <p:cNvPr id="634" name="Picture 4" descr="Metaquartzite hand specimen"/>
          <p:cNvPicPr/>
          <p:nvPr/>
        </p:nvPicPr>
        <p:blipFill>
          <a:blip r:embed="rId15">
            <a:extLst>
              <a:ext uri="{BEBA8EAE-BF5A-486C-A8C5-ECC9F3942E4B}">
                <a14:imgProps xmlns:a14="http://schemas.microsoft.com/office/drawing/2010/main">
                  <a14:imgLayer r:embed="rId16">
                    <a14:imgEffect>
                      <a14:sharpenSoften amount="50000"/>
                    </a14:imgEffect>
                  </a14:imgLayer>
                </a14:imgProps>
              </a:ext>
            </a:extLst>
          </a:blip>
          <a:stretch/>
        </p:blipFill>
        <p:spPr>
          <a:xfrm>
            <a:off x="4259160" y="4727880"/>
            <a:ext cx="718560" cy="497880"/>
          </a:xfrm>
          <a:prstGeom prst="rect">
            <a:avLst/>
          </a:prstGeom>
          <a:ln>
            <a:solidFill>
              <a:schemeClr val="tx1"/>
            </a:solidFill>
          </a:ln>
        </p:spPr>
      </p:pic>
      <p:pic>
        <p:nvPicPr>
          <p:cNvPr id="635" name="Picture 6" descr="Gabbro hand specimen"/>
          <p:cNvPicPr/>
          <p:nvPr/>
        </p:nvPicPr>
        <p:blipFill>
          <a:blip r:embed="rId17">
            <a:extLst>
              <a:ext uri="{BEBA8EAE-BF5A-486C-A8C5-ECC9F3942E4B}">
                <a14:imgProps xmlns:a14="http://schemas.microsoft.com/office/drawing/2010/main">
                  <a14:imgLayer r:embed="rId18">
                    <a14:imgEffect>
                      <a14:sharpenSoften amount="50000"/>
                    </a14:imgEffect>
                  </a14:imgLayer>
                </a14:imgProps>
              </a:ext>
            </a:extLst>
          </a:blip>
          <a:stretch/>
        </p:blipFill>
        <p:spPr>
          <a:xfrm>
            <a:off x="2299320" y="4862160"/>
            <a:ext cx="862920" cy="56448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advTm="10000"/>
    </mc:Choice>
    <mc:Fallback xmlns="" xmlns:p15="http://schemas.microsoft.com/office/powerpoint/2012/main">
      <p:transition spd="slow" advTm="10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CustomShape 1"/>
          <p:cNvSpPr/>
          <p:nvPr/>
        </p:nvSpPr>
        <p:spPr>
          <a:xfrm>
            <a:off x="533520" y="1333080"/>
            <a:ext cx="6085440" cy="5578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90440" indent="-190080">
              <a:lnSpc>
                <a:spcPct val="100000"/>
              </a:lnSpc>
              <a:tabLst>
                <a:tab pos="0" algn="l"/>
              </a:tabLst>
            </a:pPr>
            <a:r>
              <a:rPr lang="en-GB" sz="2000" b="1" strike="noStrike" spc="-1">
                <a:solidFill>
                  <a:srgbClr val="000000"/>
                </a:solidFill>
                <a:latin typeface="Arial"/>
              </a:rPr>
              <a:t>10. Naming rocks </a:t>
            </a:r>
            <a:endParaRPr lang="en-GB" sz="2000" b="0" strike="noStrike" spc="-1">
              <a:latin typeface="Arial"/>
            </a:endParaRPr>
          </a:p>
          <a:p>
            <a:pPr marL="190440" indent="-14040">
              <a:lnSpc>
                <a:spcPct val="100000"/>
              </a:lnSpc>
              <a:tabLst>
                <a:tab pos="0" algn="l"/>
              </a:tabLst>
            </a:pPr>
            <a:endParaRPr lang="en-GB" sz="2000" b="0" strike="noStrike" spc="-1">
              <a:latin typeface="Arial"/>
            </a:endParaRPr>
          </a:p>
          <a:p>
            <a:pPr>
              <a:lnSpc>
                <a:spcPct val="100000"/>
              </a:lnSpc>
              <a:tabLst>
                <a:tab pos="0" algn="l"/>
              </a:tabLst>
            </a:pPr>
            <a:r>
              <a:rPr lang="en-GB" sz="2000" b="1" i="1" strike="noStrike" spc="-1">
                <a:solidFill>
                  <a:srgbClr val="000000"/>
                </a:solidFill>
                <a:latin typeface="Arial"/>
              </a:rPr>
              <a:t>Sedimentary rocks</a:t>
            </a:r>
            <a:endParaRPr lang="en-GB" sz="2000" b="0" strike="noStrike" spc="-1">
              <a:latin typeface="Arial"/>
            </a:endParaRPr>
          </a:p>
          <a:p>
            <a:pPr>
              <a:lnSpc>
                <a:spcPct val="100000"/>
              </a:lnSpc>
              <a:tabLst>
                <a:tab pos="0" algn="l"/>
              </a:tabLst>
            </a:pPr>
            <a:r>
              <a:rPr lang="en-GB" sz="2000" b="0" i="1" strike="noStrike" spc="-1">
                <a:solidFill>
                  <a:srgbClr val="000000"/>
                </a:solidFill>
                <a:latin typeface="Arial"/>
              </a:rPr>
              <a:t>Fine-grained sedimentary rocks are mudstones (or shale or clay); medium-grained sedimentary rocks are sandstones; coarse-grained sedimentary rocks are conglomerates. Sedimentary rocks made of carbonate minerals (react with acid) are limestones</a:t>
            </a:r>
            <a:endParaRPr lang="en-GB" sz="2000" b="0" strike="noStrike" spc="-1">
              <a:latin typeface="Arial"/>
            </a:endParaRPr>
          </a:p>
          <a:p>
            <a:pPr>
              <a:lnSpc>
                <a:spcPct val="100000"/>
              </a:lnSpc>
              <a:tabLst>
                <a:tab pos="0" algn="l"/>
              </a:tabLst>
            </a:pPr>
            <a:endParaRPr lang="en-GB" sz="2000" b="0" strike="noStrike" spc="-1">
              <a:latin typeface="Arial"/>
            </a:endParaRPr>
          </a:p>
          <a:p>
            <a:pPr>
              <a:lnSpc>
                <a:spcPct val="100000"/>
              </a:lnSpc>
              <a:tabLst>
                <a:tab pos="0" algn="l"/>
              </a:tabLst>
            </a:pPr>
            <a:r>
              <a:rPr lang="en-GB" sz="2000" b="1" i="1" strike="noStrike" spc="-1">
                <a:solidFill>
                  <a:srgbClr val="000000"/>
                </a:solidFill>
                <a:latin typeface="Arial"/>
              </a:rPr>
              <a:t>Igneous rocks </a:t>
            </a:r>
            <a:endParaRPr lang="en-GB" sz="2000" b="0" strike="noStrike" spc="-1">
              <a:latin typeface="Arial"/>
            </a:endParaRPr>
          </a:p>
          <a:p>
            <a:pPr>
              <a:lnSpc>
                <a:spcPct val="100000"/>
              </a:lnSpc>
              <a:tabLst>
                <a:tab pos="0" algn="l"/>
              </a:tabLst>
            </a:pPr>
            <a:r>
              <a:rPr lang="en-GB" sz="2000" b="0" i="1" strike="noStrike" spc="-1">
                <a:solidFill>
                  <a:srgbClr val="000000"/>
                </a:solidFill>
                <a:latin typeface="Arial"/>
              </a:rPr>
              <a:t>Coarse-grained igneous rock, formed by slow cooling from liquid rock (magma). If they are pale in colour they are granites, if they are dark in colour they are gabbro. Fine-grained dark igneous rock, formed by fast cooling from liquid rock (magma) in lava flows is called basalt</a:t>
            </a:r>
            <a:endParaRPr lang="en-GB" sz="2000" b="0" strike="noStrike" spc="-1">
              <a:latin typeface="Arial"/>
            </a:endParaRPr>
          </a:p>
          <a:p>
            <a:pPr>
              <a:lnSpc>
                <a:spcPct val="100000"/>
              </a:lnSpc>
              <a:tabLst>
                <a:tab pos="0" algn="l"/>
              </a:tabLst>
            </a:pPr>
            <a:r>
              <a:rPr lang="en-GB" sz="2000" b="0" i="1" strike="noStrike" spc="-1">
                <a:solidFill>
                  <a:srgbClr val="000000"/>
                </a:solidFill>
                <a:latin typeface="Arial"/>
              </a:rPr>
              <a:t>Gabbro and basalt are both dark in colour because they contain the same iron-rich minerals</a:t>
            </a:r>
            <a:endParaRPr lang="en-GB" sz="2000" b="0" strike="noStrike" spc="-1">
              <a:latin typeface="Arial"/>
            </a:endParaRPr>
          </a:p>
        </p:txBody>
      </p:sp>
      <p:sp>
        <p:nvSpPr>
          <p:cNvPr id="637"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pic>
        <p:nvPicPr>
          <p:cNvPr id="638" name="Picture 2" descr="Granite hand specimen"/>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p:blipFill>
        <p:spPr>
          <a:xfrm>
            <a:off x="6632640" y="4450680"/>
            <a:ext cx="1032840" cy="881280"/>
          </a:xfrm>
          <a:prstGeom prst="rect">
            <a:avLst/>
          </a:prstGeom>
          <a:ln>
            <a:solidFill>
              <a:schemeClr val="tx1"/>
            </a:solidFill>
          </a:ln>
        </p:spPr>
      </p:pic>
      <p:pic>
        <p:nvPicPr>
          <p:cNvPr id="639" name="Picture 6" descr="Gabbro hand specimen"/>
          <p:cNvPicPr/>
          <p:nvPr/>
        </p:nvPicPr>
        <p:blipFill>
          <a:blip r:embed="rId5">
            <a:extLst>
              <a:ext uri="{BEBA8EAE-BF5A-486C-A8C5-ECC9F3942E4B}">
                <a14:imgProps xmlns:a14="http://schemas.microsoft.com/office/drawing/2010/main">
                  <a14:imgLayer>
                    <a14:imgEffect>
                      <a14:sharpenSoften amount="50000"/>
                    </a14:imgEffect>
                  </a14:imgLayer>
                </a14:imgProps>
              </a:ext>
            </a:extLst>
          </a:blip>
          <a:stretch/>
        </p:blipFill>
        <p:spPr>
          <a:xfrm>
            <a:off x="7929360" y="4462920"/>
            <a:ext cx="1031760" cy="866520"/>
          </a:xfrm>
          <a:prstGeom prst="rect">
            <a:avLst/>
          </a:prstGeom>
          <a:ln>
            <a:solidFill>
              <a:schemeClr val="tx1"/>
            </a:solidFill>
          </a:ln>
        </p:spPr>
      </p:pic>
      <p:pic>
        <p:nvPicPr>
          <p:cNvPr id="640" name="Picture 2" descr="Basalt hand specimen"/>
          <p:cNvPicPr/>
          <p:nvPr/>
        </p:nvPicPr>
        <p:blipFill>
          <a:blip r:embed="rId6">
            <a:extLst>
              <a:ext uri="{BEBA8EAE-BF5A-486C-A8C5-ECC9F3942E4B}">
                <a14:imgProps xmlns:a14="http://schemas.microsoft.com/office/drawing/2010/main">
                  <a14:imgLayer>
                    <a14:imgEffect>
                      <a14:sharpenSoften amount="50000"/>
                    </a14:imgEffect>
                  </a14:imgLayer>
                </a14:imgProps>
              </a:ext>
            </a:extLst>
          </a:blip>
          <a:stretch/>
        </p:blipFill>
        <p:spPr>
          <a:xfrm>
            <a:off x="7828920" y="5761800"/>
            <a:ext cx="1123560" cy="836640"/>
          </a:xfrm>
          <a:prstGeom prst="rect">
            <a:avLst/>
          </a:prstGeom>
          <a:ln>
            <a:solidFill>
              <a:schemeClr val="tx1"/>
            </a:solidFill>
          </a:ln>
        </p:spPr>
      </p:pic>
      <p:sp>
        <p:nvSpPr>
          <p:cNvPr id="641" name="CustomShape 3"/>
          <p:cNvSpPr/>
          <p:nvPr/>
        </p:nvSpPr>
        <p:spPr>
          <a:xfrm>
            <a:off x="6600960" y="5331600"/>
            <a:ext cx="102780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400" b="0" strike="noStrike" spc="-1">
                <a:solidFill>
                  <a:srgbClr val="000000"/>
                </a:solidFill>
                <a:latin typeface="Arial"/>
              </a:rPr>
              <a:t>granite</a:t>
            </a:r>
            <a:endParaRPr lang="en-GB" sz="1400" b="0" strike="noStrike" spc="-1">
              <a:latin typeface="Arial"/>
            </a:endParaRPr>
          </a:p>
        </p:txBody>
      </p:sp>
      <p:sp>
        <p:nvSpPr>
          <p:cNvPr id="642" name="CustomShape 4"/>
          <p:cNvSpPr/>
          <p:nvPr/>
        </p:nvSpPr>
        <p:spPr>
          <a:xfrm>
            <a:off x="7872480" y="5347800"/>
            <a:ext cx="102780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400" b="0" strike="noStrike" spc="-1">
                <a:solidFill>
                  <a:srgbClr val="000000"/>
                </a:solidFill>
                <a:latin typeface="Arial"/>
              </a:rPr>
              <a:t>gabbro</a:t>
            </a:r>
            <a:endParaRPr lang="en-GB" sz="1400" b="0" strike="noStrike" spc="-1">
              <a:latin typeface="Arial"/>
            </a:endParaRPr>
          </a:p>
        </p:txBody>
      </p:sp>
      <p:sp>
        <p:nvSpPr>
          <p:cNvPr id="643" name="CustomShape 5"/>
          <p:cNvSpPr/>
          <p:nvPr/>
        </p:nvSpPr>
        <p:spPr>
          <a:xfrm>
            <a:off x="6905880" y="6346080"/>
            <a:ext cx="102780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400" b="0" strike="noStrike" spc="-1">
                <a:solidFill>
                  <a:srgbClr val="000000"/>
                </a:solidFill>
                <a:latin typeface="Arial"/>
              </a:rPr>
              <a:t>basalt</a:t>
            </a:r>
            <a:endParaRPr lang="en-GB" sz="1400" b="0" strike="noStrike" spc="-1">
              <a:latin typeface="Arial"/>
            </a:endParaRPr>
          </a:p>
        </p:txBody>
      </p:sp>
      <p:sp>
        <p:nvSpPr>
          <p:cNvPr id="644" name="CustomShape 6"/>
          <p:cNvSpPr/>
          <p:nvPr/>
        </p:nvSpPr>
        <p:spPr>
          <a:xfrm>
            <a:off x="6594120" y="3891960"/>
            <a:ext cx="128016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400" b="0" strike="noStrike" spc="-1">
                <a:solidFill>
                  <a:srgbClr val="000000"/>
                </a:solidFill>
                <a:latin typeface="Arial"/>
              </a:rPr>
              <a:t>conglomerate</a:t>
            </a:r>
            <a:endParaRPr lang="en-GB" sz="1400" b="0" strike="noStrike" spc="-1">
              <a:latin typeface="Arial"/>
            </a:endParaRPr>
          </a:p>
        </p:txBody>
      </p:sp>
      <p:sp>
        <p:nvSpPr>
          <p:cNvPr id="645" name="CustomShape 7"/>
          <p:cNvSpPr/>
          <p:nvPr/>
        </p:nvSpPr>
        <p:spPr>
          <a:xfrm>
            <a:off x="7947720" y="3888000"/>
            <a:ext cx="102780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400" b="0" strike="noStrike" spc="-1">
                <a:solidFill>
                  <a:srgbClr val="000000"/>
                </a:solidFill>
                <a:latin typeface="Arial"/>
              </a:rPr>
              <a:t>limestone</a:t>
            </a:r>
            <a:endParaRPr lang="en-GB" sz="1400" b="0" strike="noStrike" spc="-1">
              <a:latin typeface="Arial"/>
            </a:endParaRPr>
          </a:p>
        </p:txBody>
      </p:sp>
      <p:sp>
        <p:nvSpPr>
          <p:cNvPr id="646" name="CustomShape 8"/>
          <p:cNvSpPr/>
          <p:nvPr/>
        </p:nvSpPr>
        <p:spPr>
          <a:xfrm>
            <a:off x="6639480" y="2681640"/>
            <a:ext cx="102780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400" b="0" strike="noStrike" spc="-1">
                <a:solidFill>
                  <a:srgbClr val="000000"/>
                </a:solidFill>
                <a:latin typeface="Arial"/>
              </a:rPr>
              <a:t>mudstone</a:t>
            </a:r>
            <a:endParaRPr lang="en-GB" sz="1400" b="0" strike="noStrike" spc="-1">
              <a:latin typeface="Arial"/>
            </a:endParaRPr>
          </a:p>
        </p:txBody>
      </p:sp>
      <p:pic>
        <p:nvPicPr>
          <p:cNvPr id="647" name="Picture 8" descr="mudstone"/>
          <p:cNvPicPr/>
          <p:nvPr/>
        </p:nvPicPr>
        <p:blipFill>
          <a:blip r:embed="rId7">
            <a:extLst>
              <a:ext uri="{BEBA8EAE-BF5A-486C-A8C5-ECC9F3942E4B}">
                <a14:imgProps xmlns:a14="http://schemas.microsoft.com/office/drawing/2010/main">
                  <a14:imgLayer>
                    <a14:imgEffect>
                      <a14:sharpenSoften amount="50000"/>
                    </a14:imgEffect>
                  </a14:imgLayer>
                </a14:imgProps>
              </a:ext>
            </a:extLst>
          </a:blip>
          <a:stretch/>
        </p:blipFill>
        <p:spPr>
          <a:xfrm>
            <a:off x="6642000" y="1775520"/>
            <a:ext cx="1100520" cy="926280"/>
          </a:xfrm>
          <a:prstGeom prst="rect">
            <a:avLst/>
          </a:prstGeom>
          <a:ln>
            <a:solidFill>
              <a:schemeClr val="tx1"/>
            </a:solidFill>
          </a:ln>
        </p:spPr>
      </p:pic>
      <p:pic>
        <p:nvPicPr>
          <p:cNvPr id="648" name="Picture 6" descr="Triassic sandstone hand specimen"/>
          <p:cNvPicPr/>
          <p:nvPr/>
        </p:nvPicPr>
        <p:blipFill>
          <a:blip r:embed="rId8">
            <a:extLst>
              <a:ext uri="{BEBA8EAE-BF5A-486C-A8C5-ECC9F3942E4B}">
                <a14:imgProps xmlns:a14="http://schemas.microsoft.com/office/drawing/2010/main">
                  <a14:imgLayer r:embed="rId4">
                    <a14:imgEffect>
                      <a14:sharpenSoften amount="50000"/>
                    </a14:imgEffect>
                  </a14:imgLayer>
                </a14:imgProps>
              </a:ext>
            </a:extLst>
          </a:blip>
          <a:stretch/>
        </p:blipFill>
        <p:spPr>
          <a:xfrm>
            <a:off x="7972920" y="1763640"/>
            <a:ext cx="1003320" cy="924480"/>
          </a:xfrm>
          <a:prstGeom prst="rect">
            <a:avLst/>
          </a:prstGeom>
          <a:ln>
            <a:solidFill>
              <a:schemeClr val="tx1"/>
            </a:solidFill>
          </a:ln>
        </p:spPr>
      </p:pic>
      <p:sp>
        <p:nvSpPr>
          <p:cNvPr id="649" name="CustomShape 9"/>
          <p:cNvSpPr/>
          <p:nvPr/>
        </p:nvSpPr>
        <p:spPr>
          <a:xfrm>
            <a:off x="7938360" y="2677680"/>
            <a:ext cx="102780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400" b="0" strike="noStrike" spc="-1">
                <a:solidFill>
                  <a:srgbClr val="000000"/>
                </a:solidFill>
                <a:latin typeface="Arial"/>
              </a:rPr>
              <a:t>sandstone</a:t>
            </a:r>
            <a:endParaRPr lang="en-GB" sz="1400" b="0" strike="noStrike" spc="-1">
              <a:latin typeface="Arial"/>
            </a:endParaRPr>
          </a:p>
        </p:txBody>
      </p:sp>
      <p:pic>
        <p:nvPicPr>
          <p:cNvPr id="650" name="Picture 2" descr="conglomerate"/>
          <p:cNvPicPr/>
          <p:nvPr/>
        </p:nvPicPr>
        <p:blipFill>
          <a:blip r:embed="rId9">
            <a:extLst>
              <a:ext uri="{BEBA8EAE-BF5A-486C-A8C5-ECC9F3942E4B}">
                <a14:imgProps xmlns:a14="http://schemas.microsoft.com/office/drawing/2010/main">
                  <a14:imgLayer>
                    <a14:imgEffect>
                      <a14:sharpenSoften amount="50000"/>
                    </a14:imgEffect>
                  </a14:imgLayer>
                </a14:imgProps>
              </a:ext>
            </a:extLst>
          </a:blip>
          <a:stretch/>
        </p:blipFill>
        <p:spPr>
          <a:xfrm>
            <a:off x="6665760" y="3123360"/>
            <a:ext cx="1099440" cy="779400"/>
          </a:xfrm>
          <a:prstGeom prst="rect">
            <a:avLst/>
          </a:prstGeom>
          <a:ln>
            <a:solidFill>
              <a:schemeClr val="tx1"/>
            </a:solidFill>
          </a:ln>
        </p:spPr>
      </p:pic>
      <p:pic>
        <p:nvPicPr>
          <p:cNvPr id="651" name="Picture 4" descr="fossiliferous limestone"/>
          <p:cNvPicPr/>
          <p:nvPr/>
        </p:nvPicPr>
        <p:blipFill>
          <a:blip r:embed="rId10">
            <a:extLst>
              <a:ext uri="{BEBA8EAE-BF5A-486C-A8C5-ECC9F3942E4B}">
                <a14:imgProps xmlns:a14="http://schemas.microsoft.com/office/drawing/2010/main">
                  <a14:imgLayer>
                    <a14:imgEffect>
                      <a14:sharpenSoften amount="50000"/>
                    </a14:imgEffect>
                  </a14:imgLayer>
                </a14:imgProps>
              </a:ext>
            </a:extLst>
          </a:blip>
          <a:stretch/>
        </p:blipFill>
        <p:spPr>
          <a:xfrm>
            <a:off x="8005680" y="3109320"/>
            <a:ext cx="960480" cy="79344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advTm="53000"/>
    </mc:Choice>
    <mc:Fallback xmlns="" xmlns:p15="http://schemas.microsoft.com/office/powerpoint/2012/main">
      <p:transition spd="slow" advTm="53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CustomShape 1"/>
          <p:cNvSpPr/>
          <p:nvPr/>
        </p:nvSpPr>
        <p:spPr>
          <a:xfrm>
            <a:off x="521280" y="1472040"/>
            <a:ext cx="8214840" cy="13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a:solidFill>
                  <a:srgbClr val="000000"/>
                </a:solidFill>
                <a:latin typeface="Arial"/>
              </a:rPr>
              <a:t>10.  Naming rocks</a:t>
            </a:r>
            <a:endParaRPr lang="en-GB" sz="2000" b="0" strike="noStrike" spc="-1">
              <a:latin typeface="Arial"/>
            </a:endParaRPr>
          </a:p>
          <a:p>
            <a:pPr>
              <a:lnSpc>
                <a:spcPct val="100000"/>
              </a:lnSpc>
            </a:pPr>
            <a:endParaRPr lang="en-GB" sz="2000" b="0" strike="noStrike" spc="-1">
              <a:latin typeface="Arial"/>
            </a:endParaRPr>
          </a:p>
          <a:p>
            <a:pPr>
              <a:lnSpc>
                <a:spcPct val="100000"/>
              </a:lnSpc>
            </a:pPr>
            <a:r>
              <a:rPr lang="en-GB" sz="2000" b="0" i="1" strike="noStrike" spc="-1">
                <a:solidFill>
                  <a:srgbClr val="000000"/>
                </a:solidFill>
                <a:latin typeface="Arial"/>
              </a:rPr>
              <a:t>As we are dealing with ‘the real world’ there are some important exceptions to this classification method:</a:t>
            </a:r>
            <a:endParaRPr lang="en-GB" sz="2000" b="0" strike="noStrike" spc="-1">
              <a:latin typeface="Arial"/>
            </a:endParaRPr>
          </a:p>
        </p:txBody>
      </p:sp>
      <p:sp>
        <p:nvSpPr>
          <p:cNvPr id="653" name="CustomShape 2"/>
          <p:cNvSpPr/>
          <p:nvPr/>
        </p:nvSpPr>
        <p:spPr>
          <a:xfrm>
            <a:off x="509400" y="2739240"/>
            <a:ext cx="8214840" cy="2834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74680" indent="-274320">
              <a:lnSpc>
                <a:spcPct val="100000"/>
              </a:lnSpc>
              <a:buClr>
                <a:srgbClr val="000000"/>
              </a:buClr>
              <a:buSzPct val="150000"/>
              <a:buFont typeface="Symbol" charset="2"/>
              <a:buChar char=""/>
            </a:pPr>
            <a:r>
              <a:rPr lang="en-GB" sz="2000" b="0" i="1" strike="noStrike" spc="-1">
                <a:solidFill>
                  <a:srgbClr val="000000"/>
                </a:solidFill>
                <a:latin typeface="Arial"/>
              </a:rPr>
              <a:t>some sedimentary rocks are well cemented with a strong cement and so are not porous or weak – but are nevertheless formed of grains stuck together;</a:t>
            </a:r>
            <a:endParaRPr lang="en-GB" sz="2000" b="0" strike="noStrike" spc="-1">
              <a:latin typeface="Arial"/>
            </a:endParaRPr>
          </a:p>
          <a:p>
            <a:pPr marL="274680" indent="-274320">
              <a:lnSpc>
                <a:spcPct val="100000"/>
              </a:lnSpc>
              <a:buClr>
                <a:srgbClr val="000000"/>
              </a:buClr>
              <a:buSzPct val="150000"/>
              <a:buFont typeface="Symbol" charset="2"/>
              <a:buChar char=""/>
            </a:pPr>
            <a:r>
              <a:rPr lang="en-GB" sz="2000" b="0" i="1" strike="noStrike" spc="-1">
                <a:solidFill>
                  <a:srgbClr val="000000"/>
                </a:solidFill>
                <a:latin typeface="Arial"/>
              </a:rPr>
              <a:t>some metamorphic rocks are not formed under pressure (but mainly by heat) and so have random grain orientation;</a:t>
            </a:r>
            <a:endParaRPr lang="en-GB" sz="2000" b="0" strike="noStrike" spc="-1">
              <a:latin typeface="Arial"/>
            </a:endParaRPr>
          </a:p>
          <a:p>
            <a:pPr marL="274680" indent="-274320">
              <a:lnSpc>
                <a:spcPct val="100000"/>
              </a:lnSpc>
              <a:buClr>
                <a:srgbClr val="000000"/>
              </a:buClr>
              <a:buSzPct val="150000"/>
              <a:buFont typeface="Symbol" charset="2"/>
              <a:buChar char=""/>
            </a:pPr>
            <a:r>
              <a:rPr lang="en-GB" sz="2000" b="0" i="1" strike="noStrike" spc="-1">
                <a:solidFill>
                  <a:srgbClr val="000000"/>
                </a:solidFill>
                <a:latin typeface="Arial"/>
              </a:rPr>
              <a:t>some metamorphic rocks contain only one mineral, and so banding or layering cannot be seen;</a:t>
            </a:r>
            <a:endParaRPr lang="en-GB" sz="2000" b="0" strike="noStrike" spc="-1">
              <a:latin typeface="Arial"/>
            </a:endParaRPr>
          </a:p>
          <a:p>
            <a:pPr marL="274680" indent="-274320">
              <a:lnSpc>
                <a:spcPct val="100000"/>
              </a:lnSpc>
              <a:buClr>
                <a:srgbClr val="000000"/>
              </a:buClr>
              <a:buSzPct val="150000"/>
              <a:buFont typeface="Symbol" charset="2"/>
              <a:buChar char=""/>
            </a:pPr>
            <a:r>
              <a:rPr lang="en-GB" sz="2000" b="0" i="1" strike="noStrike" spc="-1">
                <a:solidFill>
                  <a:srgbClr val="000000"/>
                </a:solidFill>
                <a:latin typeface="Arial"/>
              </a:rPr>
              <a:t>some igneous rocks can be weakened by gas bubbles or weathering and so can be fairly weak.</a:t>
            </a:r>
            <a:endParaRPr lang="en-GB" sz="2000" b="0" strike="noStrike" spc="-1">
              <a:latin typeface="Arial"/>
            </a:endParaRPr>
          </a:p>
        </p:txBody>
      </p:sp>
      <p:sp>
        <p:nvSpPr>
          <p:cNvPr id="654" name="CustomShape 3"/>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69000"/>
    </mc:Choice>
    <mc:Fallback xmlns="" xmlns:p15="http://schemas.microsoft.com/office/powerpoint/2012/main">
      <p:transition spd="slow" advTm="69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 name="Picture 2"/>
          <p:cNvPicPr/>
          <p:nvPr/>
        </p:nvPicPr>
        <p:blipFill>
          <a:blip r:embed="rId2"/>
          <a:srcRect l="1181" t="16240" r="3729" b="29860"/>
          <a:stretch/>
        </p:blipFill>
        <p:spPr>
          <a:xfrm>
            <a:off x="467640" y="2934720"/>
            <a:ext cx="8416800" cy="3816000"/>
          </a:xfrm>
          <a:prstGeom prst="rect">
            <a:avLst/>
          </a:prstGeom>
          <a:ln w="9360">
            <a:solidFill>
              <a:schemeClr val="tx1"/>
            </a:solidFill>
            <a:miter/>
          </a:ln>
        </p:spPr>
      </p:pic>
      <p:sp>
        <p:nvSpPr>
          <p:cNvPr id="656" name="CustomShape 1"/>
          <p:cNvSpPr/>
          <p:nvPr/>
        </p:nvSpPr>
        <p:spPr>
          <a:xfrm>
            <a:off x="503280" y="1556640"/>
            <a:ext cx="8214840" cy="13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a:solidFill>
                  <a:srgbClr val="000000"/>
                </a:solidFill>
                <a:latin typeface="Arial"/>
              </a:rPr>
              <a:t>Virtual Rock Kit</a:t>
            </a:r>
            <a:endParaRPr lang="en-GB" sz="2000" b="0" strike="noStrike" spc="-1">
              <a:latin typeface="Arial"/>
            </a:endParaRPr>
          </a:p>
          <a:p>
            <a:pPr>
              <a:lnSpc>
                <a:spcPct val="100000"/>
              </a:lnSpc>
            </a:pPr>
            <a:r>
              <a:rPr lang="en-GB" sz="2000" b="0" strike="noStrike" spc="-1">
                <a:solidFill>
                  <a:srgbClr val="000000"/>
                </a:solidFill>
                <a:latin typeface="Arial"/>
              </a:rPr>
              <a:t>See </a:t>
            </a:r>
            <a:r>
              <a:rPr lang="en-GB" sz="2000" b="0" u="sng" strike="noStrike" spc="-1">
                <a:solidFill>
                  <a:srgbClr val="009999"/>
                </a:solidFill>
                <a:uFillTx/>
                <a:latin typeface="Arial"/>
                <a:hlinkClick r:id="rId3"/>
              </a:rPr>
              <a:t>https://www.earthlearningidea.com/virtual_rock_kit/START.htm</a:t>
            </a:r>
            <a:r>
              <a:rPr lang="en-GB" sz="2000" b="0" strike="noStrike" spc="-1">
                <a:solidFill>
                  <a:srgbClr val="000000"/>
                </a:solidFill>
                <a:latin typeface="Arial"/>
              </a:rPr>
              <a:t> to see a ‘kit’ of specimens of common rocks; they are also shown enlarged, under the microscope, in exposure and in use</a:t>
            </a:r>
            <a:endParaRPr lang="en-GB" sz="2000" b="0" strike="noStrike" spc="-1">
              <a:latin typeface="Arial"/>
            </a:endParaRPr>
          </a:p>
        </p:txBody>
      </p:sp>
      <p:sp>
        <p:nvSpPr>
          <p:cNvPr id="657"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35000"/>
    </mc:Choice>
    <mc:Fallback xmlns="" xmlns:p15="http://schemas.microsoft.com/office/powerpoint/2012/main">
      <p:transition spd="slow" advTm="35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TextShape 1"/>
          <p:cNvSpPr txBox="1"/>
          <p:nvPr/>
        </p:nvSpPr>
        <p:spPr>
          <a:xfrm>
            <a:off x="460440" y="1264680"/>
            <a:ext cx="8418600" cy="5448960"/>
          </a:xfrm>
          <a:prstGeom prst="rect">
            <a:avLst/>
          </a:prstGeom>
          <a:noFill/>
          <a:ln>
            <a:noFill/>
          </a:ln>
        </p:spPr>
        <p:txBody>
          <a:bodyPr lIns="90000" tIns="45000" rIns="90000" bIns="45000">
            <a:noAutofit/>
          </a:bodyPr>
          <a:lstStyle/>
          <a:p>
            <a:pPr marL="343080" indent="-342720" algn="ctr">
              <a:lnSpc>
                <a:spcPct val="80000"/>
              </a:lnSpc>
              <a:spcBef>
                <a:spcPts val="1151"/>
              </a:spcBef>
              <a:tabLst>
                <a:tab pos="0" algn="l"/>
              </a:tabLst>
            </a:pPr>
            <a:r>
              <a:rPr lang="en-US" sz="2300" b="1" strike="noStrike" spc="-1">
                <a:solidFill>
                  <a:srgbClr val="000000"/>
                </a:solidFill>
                <a:latin typeface="Arial"/>
              </a:rPr>
              <a:t>Workshop outcomes</a:t>
            </a:r>
            <a:endParaRPr lang="en-GB" sz="2300" b="0" strike="noStrike" spc="-1">
              <a:solidFill>
                <a:srgbClr val="000000"/>
              </a:solidFill>
              <a:latin typeface="Arial"/>
            </a:endParaRPr>
          </a:p>
          <a:p>
            <a:pPr algn="just">
              <a:lnSpc>
                <a:spcPct val="100000"/>
              </a:lnSpc>
              <a:spcBef>
                <a:spcPts val="459"/>
              </a:spcBef>
              <a:tabLst>
                <a:tab pos="0" algn="l"/>
              </a:tabLst>
            </a:pPr>
            <a:r>
              <a:rPr lang="en-GB" sz="2300" b="0" strike="noStrike" spc="-1">
                <a:solidFill>
                  <a:srgbClr val="000000"/>
                </a:solidFill>
                <a:latin typeface="Arial"/>
              </a:rPr>
              <a:t>The workshop and its activities provide the following outcomes:</a:t>
            </a:r>
          </a:p>
          <a:p>
            <a:pPr marL="268200" indent="-267840" algn="just">
              <a:lnSpc>
                <a:spcPct val="100000"/>
              </a:lnSpc>
              <a:spcBef>
                <a:spcPts val="459"/>
              </a:spcBef>
              <a:buClr>
                <a:srgbClr val="000000"/>
              </a:buClr>
              <a:buFont typeface="Arial"/>
              <a:buChar char="•"/>
              <a:tabLst>
                <a:tab pos="0" algn="l"/>
              </a:tabLst>
            </a:pPr>
            <a:r>
              <a:rPr lang="en-GB" sz="2300" b="0" strike="noStrike" spc="-1">
                <a:solidFill>
                  <a:srgbClr val="000000"/>
                </a:solidFill>
                <a:latin typeface="Arial"/>
              </a:rPr>
              <a:t>an introduction to a structured scheme of rock description and identification based upon the reliable characteristics of rocks, involving:</a:t>
            </a:r>
          </a:p>
          <a:p>
            <a:pPr marL="725400" lvl="2" indent="-267840" algn="just">
              <a:lnSpc>
                <a:spcPct val="100000"/>
              </a:lnSpc>
              <a:spcBef>
                <a:spcPts val="459"/>
              </a:spcBef>
              <a:buClr>
                <a:srgbClr val="000000"/>
              </a:buClr>
              <a:buFont typeface="Arial"/>
              <a:buChar char="•"/>
              <a:tabLst>
                <a:tab pos="0" algn="l"/>
              </a:tabLst>
            </a:pPr>
            <a:r>
              <a:rPr lang="en-GB" sz="2300" b="0" strike="noStrike" spc="-1">
                <a:solidFill>
                  <a:srgbClr val="000000"/>
                </a:solidFill>
                <a:latin typeface="Arial"/>
              </a:rPr>
              <a:t>identifying key terms in describing rocks;</a:t>
            </a:r>
          </a:p>
          <a:p>
            <a:pPr marL="725400" lvl="2" indent="-267840" algn="just">
              <a:lnSpc>
                <a:spcPct val="100000"/>
              </a:lnSpc>
              <a:spcBef>
                <a:spcPts val="459"/>
              </a:spcBef>
              <a:buClr>
                <a:srgbClr val="000000"/>
              </a:buClr>
              <a:buFont typeface="Arial"/>
              <a:buChar char="•"/>
              <a:tabLst>
                <a:tab pos="0" algn="l"/>
              </a:tabLst>
            </a:pPr>
            <a:r>
              <a:rPr lang="en-GB" sz="2300" b="0" strike="noStrike" spc="-1">
                <a:solidFill>
                  <a:srgbClr val="000000"/>
                </a:solidFill>
                <a:latin typeface="Arial"/>
              </a:rPr>
              <a:t>identifying key terms in describing the grains in rocks, using a magnifier/ hand lens;</a:t>
            </a:r>
          </a:p>
          <a:p>
            <a:pPr marL="725400" lvl="2" indent="-267840" algn="just">
              <a:lnSpc>
                <a:spcPct val="100000"/>
              </a:lnSpc>
              <a:spcBef>
                <a:spcPts val="459"/>
              </a:spcBef>
              <a:buClr>
                <a:srgbClr val="000000"/>
              </a:buClr>
              <a:buFont typeface="Arial"/>
              <a:buChar char="•"/>
              <a:tabLst>
                <a:tab pos="0" algn="l"/>
              </a:tabLst>
            </a:pPr>
            <a:r>
              <a:rPr lang="en-GB" sz="2300" b="0" strike="noStrike" spc="-1">
                <a:solidFill>
                  <a:srgbClr val="000000"/>
                </a:solidFill>
                <a:latin typeface="Arial"/>
              </a:rPr>
              <a:t>testing for permeability;</a:t>
            </a:r>
          </a:p>
          <a:p>
            <a:pPr marL="725400" lvl="2" indent="-267840" algn="just">
              <a:lnSpc>
                <a:spcPct val="100000"/>
              </a:lnSpc>
              <a:spcBef>
                <a:spcPts val="459"/>
              </a:spcBef>
              <a:buClr>
                <a:srgbClr val="000000"/>
              </a:buClr>
              <a:buFont typeface="Arial"/>
              <a:buChar char="•"/>
              <a:tabLst>
                <a:tab pos="0" algn="l"/>
              </a:tabLst>
            </a:pPr>
            <a:r>
              <a:rPr lang="en-GB" sz="2300" b="0" strike="noStrike" spc="-1">
                <a:solidFill>
                  <a:srgbClr val="000000"/>
                </a:solidFill>
                <a:latin typeface="Arial"/>
              </a:rPr>
              <a:t>modelling rock structures;</a:t>
            </a:r>
          </a:p>
          <a:p>
            <a:pPr marL="725400" lvl="2" indent="-267840" algn="just">
              <a:lnSpc>
                <a:spcPct val="100000"/>
              </a:lnSpc>
              <a:spcBef>
                <a:spcPts val="459"/>
              </a:spcBef>
              <a:buClr>
                <a:srgbClr val="000000"/>
              </a:buClr>
              <a:buFont typeface="Arial"/>
              <a:buChar char="•"/>
              <a:tabLst>
                <a:tab pos="0" algn="l"/>
              </a:tabLst>
            </a:pPr>
            <a:r>
              <a:rPr lang="en-GB" sz="2300" b="0" strike="noStrike" spc="-1">
                <a:solidFill>
                  <a:srgbClr val="000000"/>
                </a:solidFill>
                <a:latin typeface="Arial"/>
              </a:rPr>
              <a:t>testing the strength of rocks;</a:t>
            </a:r>
          </a:p>
          <a:p>
            <a:pPr marL="725400" lvl="2" indent="-267840" algn="just">
              <a:lnSpc>
                <a:spcPct val="100000"/>
              </a:lnSpc>
              <a:spcBef>
                <a:spcPts val="459"/>
              </a:spcBef>
              <a:buClr>
                <a:srgbClr val="000000"/>
              </a:buClr>
              <a:buFont typeface="Arial"/>
              <a:buChar char="•"/>
              <a:tabLst>
                <a:tab pos="0" algn="l"/>
              </a:tabLst>
            </a:pPr>
            <a:r>
              <a:rPr lang="en-GB" sz="2300" b="0" strike="noStrike" spc="-1">
                <a:solidFill>
                  <a:srgbClr val="000000"/>
                </a:solidFill>
                <a:latin typeface="Arial"/>
              </a:rPr>
              <a:t>classifying and naming rock groups;</a:t>
            </a:r>
          </a:p>
          <a:p>
            <a:pPr marL="268200" indent="-267840" algn="just">
              <a:lnSpc>
                <a:spcPct val="100000"/>
              </a:lnSpc>
              <a:spcBef>
                <a:spcPts val="459"/>
              </a:spcBef>
              <a:buClr>
                <a:srgbClr val="000000"/>
              </a:buClr>
              <a:buFont typeface="Arial"/>
              <a:buChar char="•"/>
              <a:tabLst>
                <a:tab pos="0" algn="l"/>
              </a:tabLst>
            </a:pPr>
            <a:r>
              <a:rPr lang="en-GB" sz="2300" b="0" strike="noStrike" spc="-1">
                <a:solidFill>
                  <a:srgbClr val="000000"/>
                </a:solidFill>
                <a:latin typeface="Arial"/>
              </a:rPr>
              <a:t>practical activities giving opportunity for investigation and discussion.</a:t>
            </a:r>
          </a:p>
        </p:txBody>
      </p:sp>
      <p:sp>
        <p:nvSpPr>
          <p:cNvPr id="659" name="CustomShape 2"/>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74000"/>
    </mc:Choice>
    <mc:Fallback xmlns="" xmlns:p15="http://schemas.microsoft.com/office/powerpoint/2012/main">
      <p:transition spd="slow" advTm="74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CustomShape 1"/>
          <p:cNvSpPr/>
          <p:nvPr/>
        </p:nvSpPr>
        <p:spPr>
          <a:xfrm>
            <a:off x="298800" y="0"/>
            <a:ext cx="8844840" cy="6857640"/>
          </a:xfrm>
          <a:prstGeom prst="rect">
            <a:avLst/>
          </a:prstGeom>
          <a:solidFill>
            <a:srgbClr val="E9FEE6"/>
          </a:solidFill>
          <a:ln w="9360">
            <a:noFill/>
          </a:ln>
        </p:spPr>
        <p:style>
          <a:lnRef idx="0">
            <a:scrgbClr r="0" g="0" b="0"/>
          </a:lnRef>
          <a:fillRef idx="0">
            <a:scrgbClr r="0" g="0" b="0"/>
          </a:fillRef>
          <a:effectRef idx="0">
            <a:scrgbClr r="0" g="0" b="0"/>
          </a:effectRef>
          <a:fontRef idx="minor"/>
        </p:style>
      </p:sp>
      <p:sp>
        <p:nvSpPr>
          <p:cNvPr id="661" name="CustomShape 2"/>
          <p:cNvSpPr/>
          <p:nvPr/>
        </p:nvSpPr>
        <p:spPr>
          <a:xfrm>
            <a:off x="539640" y="404640"/>
            <a:ext cx="8301960" cy="2520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3200" b="1" strike="noStrike" spc="-1">
                <a:solidFill>
                  <a:srgbClr val="000000"/>
                </a:solidFill>
                <a:latin typeface="Arial"/>
              </a:rPr>
              <a:t>Spot that rock – online </a:t>
            </a:r>
            <a:endParaRPr lang="en-GB" sz="3200" b="0" strike="noStrike" spc="-1">
              <a:latin typeface="Arial"/>
            </a:endParaRPr>
          </a:p>
          <a:p>
            <a:pPr algn="ctr">
              <a:lnSpc>
                <a:spcPct val="100000"/>
              </a:lnSpc>
            </a:pPr>
            <a:endParaRPr lang="en-GB" sz="3200" b="0" strike="noStrike" spc="-1">
              <a:latin typeface="Arial"/>
            </a:endParaRPr>
          </a:p>
          <a:p>
            <a:pPr algn="ctr">
              <a:lnSpc>
                <a:spcPct val="100000"/>
              </a:lnSpc>
            </a:pPr>
            <a:endParaRPr lang="en-GB" sz="3200" b="0" strike="noStrike" spc="-1">
              <a:latin typeface="Arial"/>
            </a:endParaRPr>
          </a:p>
          <a:p>
            <a:pPr algn="ctr">
              <a:lnSpc>
                <a:spcPct val="100000"/>
              </a:lnSpc>
            </a:pPr>
            <a:r>
              <a:rPr lang="en-GB" sz="2400" b="1" strike="noStrike" spc="-1">
                <a:solidFill>
                  <a:srgbClr val="000000"/>
                </a:solidFill>
                <a:latin typeface="Arial"/>
              </a:rPr>
              <a:t>Earth Science for science and geography </a:t>
            </a:r>
            <a:endParaRPr lang="en-GB" sz="2400" b="0" strike="noStrike" spc="-1">
              <a:latin typeface="Arial"/>
            </a:endParaRPr>
          </a:p>
          <a:p>
            <a:pPr algn="ctr">
              <a:lnSpc>
                <a:spcPct val="100000"/>
              </a:lnSpc>
            </a:pPr>
            <a:r>
              <a:rPr lang="en-GB" sz="2400" b="1" strike="noStrike" spc="-1">
                <a:solidFill>
                  <a:srgbClr val="000000"/>
                </a:solidFill>
                <a:latin typeface="Arial"/>
              </a:rPr>
              <a:t>– online workshop</a:t>
            </a:r>
            <a:endParaRPr lang="en-GB" sz="2400" b="0" strike="noStrike" spc="-1">
              <a:latin typeface="Arial"/>
            </a:endParaRPr>
          </a:p>
        </p:txBody>
      </p:sp>
      <p:pic>
        <p:nvPicPr>
          <p:cNvPr id="662" name="Picture 4"/>
          <p:cNvPicPr/>
          <p:nvPr/>
        </p:nvPicPr>
        <p:blipFill>
          <a:blip r:embed="rId3"/>
          <a:srcRect l="54915" t="11311" r="8541" b="78786"/>
          <a:stretch/>
        </p:blipFill>
        <p:spPr>
          <a:xfrm>
            <a:off x="291960" y="6048360"/>
            <a:ext cx="8851680" cy="809280"/>
          </a:xfrm>
          <a:prstGeom prst="rect">
            <a:avLst/>
          </a:prstGeom>
          <a:ln>
            <a:noFill/>
          </a:ln>
        </p:spPr>
      </p:pic>
      <p:sp>
        <p:nvSpPr>
          <p:cNvPr id="663" name="CustomShape 3"/>
          <p:cNvSpPr/>
          <p:nvPr/>
        </p:nvSpPr>
        <p:spPr>
          <a:xfrm>
            <a:off x="6281280" y="2796120"/>
            <a:ext cx="2160000" cy="173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a:solidFill>
                  <a:srgbClr val="000000"/>
                </a:solidFill>
                <a:latin typeface="Arial"/>
              </a:rPr>
              <a:t>Developed from the Earth Science Education Unit ‘Spot that rock’ workshop, with permission</a:t>
            </a:r>
            <a:endParaRPr lang="en-GB" sz="1800" b="0" strike="noStrike" spc="-1">
              <a:latin typeface="Arial"/>
            </a:endParaRPr>
          </a:p>
        </p:txBody>
      </p:sp>
      <p:sp>
        <p:nvSpPr>
          <p:cNvPr id="664" name="CustomShape 4"/>
          <p:cNvSpPr/>
          <p:nvPr/>
        </p:nvSpPr>
        <p:spPr>
          <a:xfrm>
            <a:off x="539640" y="5661360"/>
            <a:ext cx="842472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000" b="0" strike="noStrike" spc="-1">
                <a:solidFill>
                  <a:srgbClr val="000000"/>
                </a:solidFill>
                <a:latin typeface="Arial"/>
              </a:rPr>
              <a:t>© Copyright is waived for original material contained in this workshop if it is required for use within the laboratory or classroom. Copyright material contained herein from other publishers rests with them. Any organisation wishing to use this material should contact the Earthlearningidea team.</a:t>
            </a:r>
            <a:endParaRPr lang="en-GB" sz="1000" b="0" strike="noStrike" spc="-1">
              <a:latin typeface="Arial"/>
            </a:endParaRPr>
          </a:p>
        </p:txBody>
      </p:sp>
      <p:sp>
        <p:nvSpPr>
          <p:cNvPr id="665" name="CustomShape 5"/>
          <p:cNvSpPr/>
          <p:nvPr/>
        </p:nvSpPr>
        <p:spPr>
          <a:xfrm>
            <a:off x="-83160" y="0"/>
            <a:ext cx="380520" cy="6857640"/>
          </a:xfrm>
          <a:prstGeom prst="rect">
            <a:avLst/>
          </a:prstGeom>
          <a:solidFill>
            <a:srgbClr val="FF6600"/>
          </a:solidFill>
          <a:ln w="9360">
            <a:solidFill>
              <a:srgbClr val="FF6600"/>
            </a:solidFill>
            <a:miter/>
          </a:ln>
        </p:spPr>
        <p:style>
          <a:lnRef idx="0">
            <a:scrgbClr r="0" g="0" b="0"/>
          </a:lnRef>
          <a:fillRef idx="0">
            <a:scrgbClr r="0" g="0" b="0"/>
          </a:fillRef>
          <a:effectRef idx="0">
            <a:scrgbClr r="0" g="0" b="0"/>
          </a:effectRef>
          <a:fontRef idx="minor"/>
        </p:style>
      </p:sp>
      <p:grpSp>
        <p:nvGrpSpPr>
          <p:cNvPr id="666" name="Group 6"/>
          <p:cNvGrpSpPr/>
          <p:nvPr/>
        </p:nvGrpSpPr>
        <p:grpSpPr>
          <a:xfrm>
            <a:off x="2249640" y="2104560"/>
            <a:ext cx="3223800" cy="3454200"/>
            <a:chOff x="2249640" y="2104560"/>
            <a:chExt cx="3223800" cy="3454200"/>
          </a:xfrm>
        </p:grpSpPr>
        <p:pic>
          <p:nvPicPr>
            <p:cNvPr id="667" name="Picture 11"/>
            <p:cNvPicPr/>
            <p:nvPr/>
          </p:nvPicPr>
          <p:blipFill>
            <a:blip r:embed="rId4"/>
            <a:srcRect l="19998" t="38072" r="66659" b="36521"/>
            <a:stretch/>
          </p:blipFill>
          <p:spPr>
            <a:xfrm>
              <a:off x="2249640" y="2104560"/>
              <a:ext cx="3223800" cy="3454200"/>
            </a:xfrm>
            <a:prstGeom prst="rect">
              <a:avLst/>
            </a:prstGeom>
            <a:ln>
              <a:noFill/>
            </a:ln>
          </p:spPr>
        </p:pic>
        <p:pic>
          <p:nvPicPr>
            <p:cNvPr id="668" name="Picture 12"/>
            <p:cNvPicPr/>
            <p:nvPr/>
          </p:nvPicPr>
          <p:blipFill>
            <a:blip r:embed="rId5"/>
            <a:srcRect l="354" r="84085" b="67973"/>
            <a:stretch/>
          </p:blipFill>
          <p:spPr>
            <a:xfrm>
              <a:off x="3929040" y="3515400"/>
              <a:ext cx="758160" cy="1141920"/>
            </a:xfrm>
            <a:prstGeom prst="rect">
              <a:avLst/>
            </a:prstGeom>
            <a:ln>
              <a:noFill/>
            </a:ln>
          </p:spPr>
        </p:pic>
        <p:pic>
          <p:nvPicPr>
            <p:cNvPr id="669" name="Picture 13"/>
            <p:cNvPicPr/>
            <p:nvPr/>
          </p:nvPicPr>
          <p:blipFill>
            <a:blip r:embed="rId4"/>
            <a:srcRect l="30236" t="53204" r="67384" b="38803"/>
            <a:stretch/>
          </p:blipFill>
          <p:spPr>
            <a:xfrm>
              <a:off x="4682520" y="3381120"/>
              <a:ext cx="622800" cy="1145160"/>
            </a:xfrm>
            <a:prstGeom prst="rect">
              <a:avLst/>
            </a:prstGeom>
            <a:ln>
              <a:noFill/>
            </a:ln>
          </p:spPr>
        </p:pic>
        <p:pic>
          <p:nvPicPr>
            <p:cNvPr id="670" name="Picture 14"/>
            <p:cNvPicPr/>
            <p:nvPr/>
          </p:nvPicPr>
          <p:blipFill>
            <a:blip r:embed="rId6"/>
            <a:srcRect l="28632" t="47258" r="67327" b="48735"/>
            <a:stretch/>
          </p:blipFill>
          <p:spPr>
            <a:xfrm>
              <a:off x="4059360" y="2994480"/>
              <a:ext cx="988560" cy="547200"/>
            </a:xfrm>
            <a:prstGeom prst="rect">
              <a:avLst/>
            </a:prstGeom>
            <a:ln>
              <a:noFill/>
            </a:ln>
          </p:spPr>
        </p:pic>
        <p:pic>
          <p:nvPicPr>
            <p:cNvPr id="671" name="Picture 15"/>
            <p:cNvPicPr/>
            <p:nvPr/>
          </p:nvPicPr>
          <p:blipFill>
            <a:blip r:embed="rId4"/>
            <a:srcRect l="26333" t="54387" r="73116" b="37806"/>
            <a:stretch/>
          </p:blipFill>
          <p:spPr>
            <a:xfrm>
              <a:off x="3773160" y="3913920"/>
              <a:ext cx="165600" cy="1140120"/>
            </a:xfrm>
            <a:prstGeom prst="rect">
              <a:avLst/>
            </a:prstGeom>
            <a:ln>
              <a:noFill/>
            </a:ln>
          </p:spPr>
        </p:pic>
      </p:grpSp>
      <p:pic>
        <p:nvPicPr>
          <p:cNvPr id="672" name="Picture 5"/>
          <p:cNvPicPr/>
          <p:nvPr/>
        </p:nvPicPr>
        <p:blipFill>
          <a:blip r:embed="rId7"/>
          <a:srcRect l="35486" t="21673" r="11764" b="9998"/>
          <a:stretch/>
        </p:blipFill>
        <p:spPr>
          <a:xfrm>
            <a:off x="-89640" y="143280"/>
            <a:ext cx="9214920" cy="6714360"/>
          </a:xfrm>
          <a:prstGeom prst="rect">
            <a:avLst/>
          </a:prstGeom>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TextShape 1"/>
          <p:cNvSpPr txBox="1"/>
          <p:nvPr/>
        </p:nvSpPr>
        <p:spPr>
          <a:xfrm>
            <a:off x="611640" y="260640"/>
            <a:ext cx="8136720" cy="720360"/>
          </a:xfrm>
          <a:prstGeom prst="rect">
            <a:avLst/>
          </a:prstGeom>
          <a:noFill/>
          <a:ln>
            <a:noFill/>
          </a:ln>
        </p:spPr>
        <p:txBody>
          <a:bodyPr lIns="90000" tIns="45000" rIns="90000" bIns="45000">
            <a:noAutofit/>
          </a:bodyPr>
          <a:lstStyle/>
          <a:p>
            <a:pPr algn="ctr">
              <a:lnSpc>
                <a:spcPct val="100000"/>
              </a:lnSpc>
            </a:pPr>
            <a:r>
              <a:rPr lang="en-GB" sz="2800" b="1" strike="noStrike" spc="-1">
                <a:solidFill>
                  <a:srgbClr val="000000"/>
                </a:solidFill>
                <a:latin typeface="Arial"/>
              </a:rPr>
              <a:t>Earthlearningidea</a:t>
            </a:r>
            <a:r>
              <a:rPr lang="en-GB" sz="4400" b="1" strike="noStrike" spc="-1">
                <a:solidFill>
                  <a:srgbClr val="000000"/>
                </a:solidFill>
                <a:latin typeface="Arial"/>
              </a:rPr>
              <a:t> </a:t>
            </a:r>
            <a:r>
              <a:rPr lang="en-GB" sz="2400" b="1" strike="noStrike" spc="-1">
                <a:solidFill>
                  <a:srgbClr val="000000"/>
                </a:solidFill>
                <a:latin typeface="Arial"/>
              </a:rPr>
              <a:t>online video workshops</a:t>
            </a:r>
            <a:endParaRPr lang="en-GB" sz="2400" b="0" strike="noStrike" spc="-1">
              <a:solidFill>
                <a:srgbClr val="000000"/>
              </a:solidFill>
              <a:latin typeface="Arial"/>
            </a:endParaRPr>
          </a:p>
        </p:txBody>
      </p:sp>
      <p:sp>
        <p:nvSpPr>
          <p:cNvPr id="281" name="TextShape 2"/>
          <p:cNvSpPr txBox="1"/>
          <p:nvPr/>
        </p:nvSpPr>
        <p:spPr>
          <a:xfrm>
            <a:off x="683640" y="1124640"/>
            <a:ext cx="8208720" cy="5472360"/>
          </a:xfrm>
          <a:prstGeom prst="rect">
            <a:avLst/>
          </a:prstGeom>
          <a:noFill/>
          <a:ln>
            <a:noFill/>
          </a:ln>
        </p:spPr>
        <p:txBody>
          <a:bodyPr lIns="90000" tIns="45000" rIns="90000" bIns="45000">
            <a:noAutofit/>
          </a:bodyPr>
          <a:lstStyle/>
          <a:p>
            <a:pPr>
              <a:lnSpc>
                <a:spcPct val="100000"/>
              </a:lnSpc>
              <a:spcBef>
                <a:spcPts val="479"/>
              </a:spcBef>
              <a:tabLst>
                <a:tab pos="0" algn="l"/>
              </a:tabLst>
            </a:pPr>
            <a:r>
              <a:rPr lang="en-GB" sz="2400" b="1" strike="noStrike" spc="-1">
                <a:solidFill>
                  <a:srgbClr val="000000"/>
                </a:solidFill>
                <a:latin typeface="Arial"/>
              </a:rPr>
              <a:t>Running Earthlearningidea online video workshops</a:t>
            </a:r>
            <a:endParaRPr lang="en-GB" sz="2400" b="0" strike="noStrike" spc="-1">
              <a:solidFill>
                <a:srgbClr val="000000"/>
              </a:solidFill>
              <a:latin typeface="Arial"/>
            </a:endParaRPr>
          </a:p>
          <a:p>
            <a:pPr marL="343080" indent="-342720">
              <a:lnSpc>
                <a:spcPct val="100000"/>
              </a:lnSpc>
              <a:spcBef>
                <a:spcPts val="479"/>
              </a:spcBef>
              <a:buClr>
                <a:srgbClr val="000000"/>
              </a:buClr>
              <a:buFont typeface="Symbol" charset="2"/>
              <a:buChar char=""/>
              <a:tabLst>
                <a:tab pos="0" algn="l"/>
              </a:tabLst>
            </a:pPr>
            <a:r>
              <a:rPr lang="en-GB" sz="2400" b="0" strike="noStrike" spc="-1">
                <a:solidFill>
                  <a:srgbClr val="000000"/>
                </a:solidFill>
                <a:latin typeface="Arial"/>
              </a:rPr>
              <a:t>Each workshop is led by a PowerPoint presentation</a:t>
            </a:r>
          </a:p>
          <a:p>
            <a:pPr marL="343080" indent="-342720">
              <a:lnSpc>
                <a:spcPct val="100000"/>
              </a:lnSpc>
              <a:spcBef>
                <a:spcPts val="479"/>
              </a:spcBef>
              <a:buClr>
                <a:srgbClr val="000000"/>
              </a:buClr>
              <a:buFont typeface="Symbol" charset="2"/>
              <a:buChar char=""/>
              <a:tabLst>
                <a:tab pos="0" algn="l"/>
              </a:tabLst>
            </a:pPr>
            <a:r>
              <a:rPr lang="en-GB" sz="2400" b="0" strike="noStrike" spc="-1">
                <a:solidFill>
                  <a:srgbClr val="000000"/>
                </a:solidFill>
                <a:latin typeface="Arial"/>
              </a:rPr>
              <a:t>Launch the PowerPoint</a:t>
            </a:r>
          </a:p>
          <a:p>
            <a:pPr marL="343080" indent="-342720">
              <a:lnSpc>
                <a:spcPct val="100000"/>
              </a:lnSpc>
              <a:spcBef>
                <a:spcPts val="479"/>
              </a:spcBef>
              <a:buClr>
                <a:srgbClr val="000000"/>
              </a:buClr>
              <a:buFont typeface="Symbol" charset="2"/>
              <a:buChar char=""/>
              <a:tabLst>
                <a:tab pos="0" algn="l"/>
              </a:tabLst>
            </a:pPr>
            <a:r>
              <a:rPr lang="en-GB" sz="2400" b="0" strike="noStrike" spc="-1">
                <a:solidFill>
                  <a:srgbClr val="000000"/>
                </a:solidFill>
                <a:latin typeface="Arial"/>
              </a:rPr>
              <a:t>Some slides contain hyperlinks to MP4 video files</a:t>
            </a:r>
          </a:p>
          <a:p>
            <a:pPr marL="343080" indent="-342720">
              <a:lnSpc>
                <a:spcPct val="100000"/>
              </a:lnSpc>
              <a:spcBef>
                <a:spcPts val="479"/>
              </a:spcBef>
              <a:buClr>
                <a:srgbClr val="000000"/>
              </a:buClr>
              <a:buFont typeface="Symbol" charset="2"/>
              <a:buChar char=""/>
              <a:tabLst>
                <a:tab pos="0" algn="l"/>
              </a:tabLst>
            </a:pPr>
            <a:r>
              <a:rPr lang="en-GB" sz="2400" b="0" strike="noStrike" spc="-1">
                <a:solidFill>
                  <a:srgbClr val="000000"/>
                </a:solidFill>
                <a:latin typeface="Arial"/>
              </a:rPr>
              <a:t>Run the hyperlinked files and then return to the PowerPoint, flick through any slides you have already seen, and continue</a:t>
            </a:r>
          </a:p>
          <a:p>
            <a:pPr marL="343080" indent="-342720">
              <a:lnSpc>
                <a:spcPct val="100000"/>
              </a:lnSpc>
              <a:spcBef>
                <a:spcPts val="479"/>
              </a:spcBef>
              <a:buClr>
                <a:srgbClr val="000000"/>
              </a:buClr>
              <a:buFont typeface="Symbol" charset="2"/>
              <a:buChar char=""/>
              <a:tabLst>
                <a:tab pos="0" algn="l"/>
              </a:tabLst>
            </a:pPr>
            <a:r>
              <a:rPr lang="en-GB" sz="2400" b="0" strike="noStrike" spc="-1">
                <a:solidFill>
                  <a:srgbClr val="000000"/>
                </a:solidFill>
                <a:latin typeface="Arial"/>
              </a:rPr>
              <a:t>The workshop is presented in this way so that the workshop itself, or individual videos, can be used in classroom teaching</a:t>
            </a:r>
          </a:p>
        </p:txBody>
      </p:sp>
    </p:spTree>
  </p:cSld>
  <p:clrMapOvr>
    <a:masterClrMapping/>
  </p:clrMapOvr>
  <mc:AlternateContent xmlns:mc="http://schemas.openxmlformats.org/markup-compatibility/2006" xmlns:p14="http://schemas.microsoft.com/office/powerpoint/2010/main">
    <mc:Choice Requires="p14">
      <p:transition spd="slow" p14:dur="2000" advTm="22000"/>
    </mc:Choice>
    <mc:Fallback xmlns="" xmlns:p15="http://schemas.microsoft.com/office/powerpoint/2012/main">
      <p:transition spd="slow" advTm="22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CustomShape 1"/>
          <p:cNvSpPr/>
          <p:nvPr/>
        </p:nvSpPr>
        <p:spPr>
          <a:xfrm>
            <a:off x="974520" y="781920"/>
            <a:ext cx="7238520" cy="4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400" b="1" strike="noStrike" spc="-1">
                <a:solidFill>
                  <a:srgbClr val="0C2B3C"/>
                </a:solidFill>
                <a:latin typeface="Arial"/>
              </a:rPr>
              <a:t>Spot that rock</a:t>
            </a:r>
            <a:endParaRPr lang="en-GB" sz="2400" b="0" strike="noStrike" spc="-1">
              <a:latin typeface="Arial"/>
            </a:endParaRPr>
          </a:p>
        </p:txBody>
      </p:sp>
      <p:graphicFrame>
        <p:nvGraphicFramePr>
          <p:cNvPr id="283" name="Table 2"/>
          <p:cNvGraphicFramePr/>
          <p:nvPr>
            <p:extLst>
              <p:ext uri="{D42A27DB-BD31-4B8C-83A1-F6EECF244321}">
                <p14:modId xmlns:p14="http://schemas.microsoft.com/office/powerpoint/2010/main" val="1580935417"/>
              </p:ext>
            </p:extLst>
          </p:nvPr>
        </p:nvGraphicFramePr>
        <p:xfrm>
          <a:off x="777600" y="1581480"/>
          <a:ext cx="7886520" cy="5000625"/>
        </p:xfrm>
        <a:graphic>
          <a:graphicData uri="http://schemas.openxmlformats.org/drawingml/2006/table">
            <a:tbl>
              <a:tblPr/>
              <a:tblGrid>
                <a:gridCol w="2258677">
                  <a:extLst>
                    <a:ext uri="{9D8B030D-6E8A-4147-A177-3AD203B41FA5}">
                      <a16:colId xmlns:a16="http://schemas.microsoft.com/office/drawing/2014/main" val="20000"/>
                    </a:ext>
                  </a:extLst>
                </a:gridCol>
                <a:gridCol w="3795443">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68720">
                  <a:extLst>
                    <a:ext uri="{9D8B030D-6E8A-4147-A177-3AD203B41FA5}">
                      <a16:colId xmlns:a16="http://schemas.microsoft.com/office/drawing/2014/main" val="20003"/>
                    </a:ext>
                  </a:extLst>
                </a:gridCol>
                <a:gridCol w="452880">
                  <a:extLst>
                    <a:ext uri="{9D8B030D-6E8A-4147-A177-3AD203B41FA5}">
                      <a16:colId xmlns:a16="http://schemas.microsoft.com/office/drawing/2014/main" val="20004"/>
                    </a:ext>
                  </a:extLst>
                </a:gridCol>
                <a:gridCol w="453600">
                  <a:extLst>
                    <a:ext uri="{9D8B030D-6E8A-4147-A177-3AD203B41FA5}">
                      <a16:colId xmlns:a16="http://schemas.microsoft.com/office/drawing/2014/main" val="20005"/>
                    </a:ext>
                  </a:extLst>
                </a:gridCol>
              </a:tblGrid>
              <a:tr h="312480">
                <a:tc gridSpan="2">
                  <a:txBody>
                    <a:bodyPr/>
                    <a:lstStyle/>
                    <a:p>
                      <a:pPr>
                        <a:lnSpc>
                          <a:spcPct val="107000"/>
                        </a:lnSpc>
                        <a:spcAft>
                          <a:spcPts val="799"/>
                        </a:spcAft>
                      </a:pPr>
                      <a:r>
                        <a:rPr lang="en-GB" sz="1600" b="1" strike="noStrike" spc="-1">
                          <a:solidFill>
                            <a:srgbClr val="000000"/>
                          </a:solidFill>
                          <a:latin typeface="Arial"/>
                        </a:rPr>
                        <a:t>Workshop run times</a:t>
                      </a:r>
                      <a:endParaRPr lang="en-GB" sz="1600" b="0" strike="noStrike" spc="-1">
                        <a:latin typeface="Arial"/>
                      </a:endParaRPr>
                    </a:p>
                  </a:txBody>
                  <a:tcPr marL="66960" marR="66960">
                    <a:lnL w="28080">
                      <a:solidFill>
                        <a:srgbClr val="000000"/>
                      </a:solidFill>
                    </a:lnL>
                    <a:lnR w="6480">
                      <a:solidFill>
                        <a:srgbClr val="000000"/>
                      </a:solidFill>
                    </a:lnR>
                    <a:lnT w="28080">
                      <a:solidFill>
                        <a:srgbClr val="000000"/>
                      </a:solidFill>
                    </a:lnT>
                    <a:lnB w="28080">
                      <a:solidFill>
                        <a:srgbClr val="000000"/>
                      </a:solidFill>
                    </a:lnB>
                    <a:noFill/>
                  </a:tcPr>
                </a:tc>
                <a:tc hMerge="1">
                  <a:txBody>
                    <a:bodyPr/>
                    <a:lstStyle/>
                    <a:p>
                      <a:endParaRPr lang="en-US"/>
                    </a:p>
                  </a:txBody>
                  <a:tcPr marL="90000" marR="90000">
                    <a:solidFill>
                      <a:srgbClr val="729FCF"/>
                    </a:solidFill>
                  </a:tcPr>
                </a:tc>
                <a:tc>
                  <a:txBody>
                    <a:bodyPr/>
                    <a:lstStyle/>
                    <a:p>
                      <a:pPr algn="ctr">
                        <a:lnSpc>
                          <a:spcPct val="107000"/>
                        </a:lnSpc>
                        <a:spcAft>
                          <a:spcPts val="799"/>
                        </a:spcAft>
                      </a:pPr>
                      <a:r>
                        <a:rPr lang="en-GB" sz="1600" b="1" strike="noStrike" spc="-1">
                          <a:solidFill>
                            <a:srgbClr val="000000"/>
                          </a:solidFill>
                          <a:latin typeface="Arial"/>
                        </a:rPr>
                        <a:t>m</a:t>
                      </a:r>
                      <a:endParaRPr lang="en-GB" sz="1600" b="0" strike="noStrike" spc="-1">
                        <a:latin typeface="Arial"/>
                      </a:endParaRPr>
                    </a:p>
                  </a:txBody>
                  <a:tcPr marL="66960" marR="66960">
                    <a:lnL w="6480">
                      <a:solidFill>
                        <a:srgbClr val="000000"/>
                      </a:solidFill>
                    </a:lnL>
                    <a:lnR w="6480">
                      <a:solidFill>
                        <a:srgbClr val="000000"/>
                      </a:solidFill>
                    </a:lnR>
                    <a:lnT w="28080">
                      <a:solidFill>
                        <a:srgbClr val="000000"/>
                      </a:solidFill>
                    </a:lnT>
                    <a:lnB w="28080">
                      <a:solidFill>
                        <a:srgbClr val="000000"/>
                      </a:solidFill>
                    </a:lnB>
                    <a:noFill/>
                  </a:tcPr>
                </a:tc>
                <a:tc>
                  <a:txBody>
                    <a:bodyPr/>
                    <a:lstStyle/>
                    <a:p>
                      <a:pPr algn="ctr">
                        <a:lnSpc>
                          <a:spcPct val="107000"/>
                        </a:lnSpc>
                        <a:spcAft>
                          <a:spcPts val="799"/>
                        </a:spcAft>
                      </a:pPr>
                      <a:r>
                        <a:rPr lang="en-GB" sz="1600" b="1" strike="noStrike" spc="-1">
                          <a:solidFill>
                            <a:srgbClr val="000000"/>
                          </a:solidFill>
                          <a:latin typeface="Arial"/>
                        </a:rPr>
                        <a:t>s</a:t>
                      </a:r>
                      <a:endParaRPr lang="en-GB" sz="1600" b="0" strike="noStrike" spc="-1">
                        <a:latin typeface="Arial"/>
                      </a:endParaRPr>
                    </a:p>
                  </a:txBody>
                  <a:tcPr marL="66960" marR="66960">
                    <a:lnL w="6480">
                      <a:solidFill>
                        <a:srgbClr val="000000"/>
                      </a:solidFill>
                    </a:lnL>
                    <a:lnR w="6480">
                      <a:solidFill>
                        <a:srgbClr val="000000"/>
                      </a:solidFill>
                    </a:lnR>
                    <a:lnT w="28080">
                      <a:solidFill>
                        <a:srgbClr val="000000"/>
                      </a:solidFill>
                    </a:lnT>
                    <a:lnB w="28080">
                      <a:solidFill>
                        <a:srgbClr val="000000"/>
                      </a:solidFill>
                    </a:lnB>
                    <a:noFill/>
                  </a:tcPr>
                </a:tc>
                <a:tc>
                  <a:txBody>
                    <a:bodyPr/>
                    <a:lstStyle/>
                    <a:p>
                      <a:pPr algn="ctr">
                        <a:lnSpc>
                          <a:spcPct val="107000"/>
                        </a:lnSpc>
                        <a:spcAft>
                          <a:spcPts val="799"/>
                        </a:spcAft>
                      </a:pPr>
                      <a:r>
                        <a:rPr lang="en-GB" sz="1600" b="1" strike="noStrike" spc="-1">
                          <a:solidFill>
                            <a:srgbClr val="000000"/>
                          </a:solidFill>
                          <a:latin typeface="Arial"/>
                        </a:rPr>
                        <a:t>m</a:t>
                      </a:r>
                      <a:endParaRPr lang="en-GB" sz="1600" b="0" strike="noStrike" spc="-1">
                        <a:latin typeface="Arial"/>
                      </a:endParaRPr>
                    </a:p>
                  </a:txBody>
                  <a:tcPr marL="66960" marR="66960">
                    <a:lnL w="6480">
                      <a:solidFill>
                        <a:srgbClr val="000000"/>
                      </a:solidFill>
                    </a:lnL>
                    <a:lnR w="6480">
                      <a:solidFill>
                        <a:srgbClr val="000000"/>
                      </a:solidFill>
                    </a:lnR>
                    <a:lnT w="28080">
                      <a:solidFill>
                        <a:srgbClr val="000000"/>
                      </a:solidFill>
                    </a:lnT>
                    <a:lnB w="28080">
                      <a:solidFill>
                        <a:srgbClr val="000000"/>
                      </a:solidFill>
                    </a:lnB>
                    <a:noFill/>
                  </a:tcPr>
                </a:tc>
                <a:tc>
                  <a:txBody>
                    <a:bodyPr/>
                    <a:lstStyle/>
                    <a:p>
                      <a:pPr algn="ctr">
                        <a:lnSpc>
                          <a:spcPct val="107000"/>
                        </a:lnSpc>
                        <a:spcAft>
                          <a:spcPts val="799"/>
                        </a:spcAft>
                      </a:pPr>
                      <a:r>
                        <a:rPr lang="en-GB" sz="1600" b="1" strike="noStrike" spc="-1">
                          <a:solidFill>
                            <a:srgbClr val="000000"/>
                          </a:solidFill>
                          <a:latin typeface="Arial"/>
                        </a:rPr>
                        <a:t>s</a:t>
                      </a:r>
                      <a:endParaRPr lang="en-GB" sz="1600" b="0" strike="noStrike" spc="-1">
                        <a:latin typeface="Arial"/>
                      </a:endParaRPr>
                    </a:p>
                  </a:txBody>
                  <a:tcPr marL="66960" marR="66960">
                    <a:lnL w="6480">
                      <a:solidFill>
                        <a:srgbClr val="000000"/>
                      </a:solidFill>
                    </a:lnL>
                    <a:lnR w="28080">
                      <a:solidFill>
                        <a:srgbClr val="000000"/>
                      </a:solidFill>
                    </a:lnR>
                    <a:lnT w="28080">
                      <a:solidFill>
                        <a:srgbClr val="000000"/>
                      </a:solidFill>
                    </a:lnT>
                    <a:lnB w="28080">
                      <a:solidFill>
                        <a:srgbClr val="000000"/>
                      </a:solidFill>
                    </a:lnB>
                    <a:noFill/>
                  </a:tcPr>
                </a:tc>
                <a:extLst>
                  <a:ext uri="{0D108BD9-81ED-4DB2-BD59-A6C34878D82A}">
                    <a16:rowId xmlns:a16="http://schemas.microsoft.com/office/drawing/2014/main" val="10000"/>
                  </a:ext>
                </a:extLst>
              </a:tr>
              <a:tr h="312480">
                <a:tc gridSpan="4">
                  <a:txBody>
                    <a:bodyPr/>
                    <a:lstStyle/>
                    <a:p>
                      <a:pPr>
                        <a:lnSpc>
                          <a:spcPct val="107000"/>
                        </a:lnSpc>
                        <a:spcAft>
                          <a:spcPts val="799"/>
                        </a:spcAft>
                      </a:pPr>
                      <a:r>
                        <a:rPr lang="en-GB" sz="1600" b="1" strike="noStrike" spc="-1">
                          <a:solidFill>
                            <a:srgbClr val="000000"/>
                          </a:solidFill>
                          <a:latin typeface="Arial"/>
                        </a:rPr>
                        <a:t>Spot that rock</a:t>
                      </a:r>
                      <a:endParaRPr lang="en-GB" sz="1600" b="0" strike="noStrike" spc="-1">
                        <a:latin typeface="Arial"/>
                      </a:endParaRPr>
                    </a:p>
                  </a:txBody>
                  <a:tcPr marL="66960" marR="66960">
                    <a:lnL w="28080">
                      <a:solidFill>
                        <a:srgbClr val="000000"/>
                      </a:solidFill>
                    </a:lnL>
                    <a:lnR w="6480">
                      <a:solidFill>
                        <a:srgbClr val="000000"/>
                      </a:solidFill>
                    </a:lnR>
                    <a:lnT w="28080">
                      <a:solidFill>
                        <a:srgbClr val="000000"/>
                      </a:solidFill>
                    </a:lnT>
                    <a:lnB w="28080">
                      <a:solidFill>
                        <a:srgbClr val="000000"/>
                      </a:solidFill>
                    </a:lnB>
                    <a:no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a:txBody>
                    <a:bodyPr/>
                    <a:lstStyle/>
                    <a:p>
                      <a:pPr algn="ctr">
                        <a:lnSpc>
                          <a:spcPct val="107000"/>
                        </a:lnSpc>
                        <a:spcAft>
                          <a:spcPts val="799"/>
                        </a:spcAft>
                      </a:pPr>
                      <a:r>
                        <a:rPr lang="en-GB" sz="1600" b="1" strike="noStrike" spc="-1">
                          <a:solidFill>
                            <a:srgbClr val="000000"/>
                          </a:solidFill>
                          <a:latin typeface="Arial"/>
                          <a:ea typeface="Calibri"/>
                        </a:rPr>
                        <a:t>24</a:t>
                      </a:r>
                      <a:endParaRPr lang="en-GB" sz="1600" b="0" strike="noStrike" spc="-1">
                        <a:latin typeface="Arial"/>
                      </a:endParaRPr>
                    </a:p>
                  </a:txBody>
                  <a:tcPr marL="66960" marR="66960">
                    <a:lnL w="6480">
                      <a:solidFill>
                        <a:srgbClr val="000000"/>
                      </a:solidFill>
                    </a:lnL>
                    <a:lnR w="6480">
                      <a:solidFill>
                        <a:srgbClr val="000000"/>
                      </a:solidFill>
                    </a:lnR>
                    <a:lnT w="28080">
                      <a:solidFill>
                        <a:srgbClr val="000000"/>
                      </a:solidFill>
                    </a:lnT>
                    <a:lnB w="28080">
                      <a:solidFill>
                        <a:srgbClr val="000000"/>
                      </a:solidFill>
                    </a:lnB>
                    <a:noFill/>
                  </a:tcPr>
                </a:tc>
                <a:tc>
                  <a:txBody>
                    <a:bodyPr/>
                    <a:lstStyle/>
                    <a:p>
                      <a:pPr algn="ctr">
                        <a:lnSpc>
                          <a:spcPct val="107000"/>
                        </a:lnSpc>
                        <a:spcAft>
                          <a:spcPts val="799"/>
                        </a:spcAft>
                      </a:pPr>
                      <a:r>
                        <a:rPr lang="en-GB" sz="1600" b="1" strike="noStrike" spc="-1">
                          <a:solidFill>
                            <a:srgbClr val="000000"/>
                          </a:solidFill>
                          <a:latin typeface="Arial"/>
                          <a:ea typeface="Calibri"/>
                        </a:rPr>
                        <a:t>00</a:t>
                      </a:r>
                      <a:endParaRPr lang="en-GB" sz="1600" b="0" strike="noStrike" spc="-1">
                        <a:latin typeface="Arial"/>
                      </a:endParaRPr>
                    </a:p>
                  </a:txBody>
                  <a:tcPr marL="66960" marR="66960">
                    <a:lnL w="6480">
                      <a:solidFill>
                        <a:srgbClr val="000000"/>
                      </a:solidFill>
                    </a:lnL>
                    <a:lnR w="28080">
                      <a:solidFill>
                        <a:srgbClr val="000000"/>
                      </a:solidFill>
                    </a:lnR>
                    <a:lnT w="28080">
                      <a:solidFill>
                        <a:srgbClr val="000000"/>
                      </a:solidFill>
                    </a:lnT>
                    <a:lnB w="28080">
                      <a:solidFill>
                        <a:srgbClr val="000000"/>
                      </a:solidFill>
                    </a:lnB>
                    <a:noFill/>
                  </a:tcPr>
                </a:tc>
                <a:extLst>
                  <a:ext uri="{0D108BD9-81ED-4DB2-BD59-A6C34878D82A}">
                    <a16:rowId xmlns:a16="http://schemas.microsoft.com/office/drawing/2014/main" val="10001"/>
                  </a:ext>
                </a:extLst>
              </a:tr>
              <a:tr h="312480">
                <a:tc gridSpan="4">
                  <a:txBody>
                    <a:bodyPr/>
                    <a:lstStyle/>
                    <a:p>
                      <a:pPr>
                        <a:lnSpc>
                          <a:spcPct val="107000"/>
                        </a:lnSpc>
                        <a:spcAft>
                          <a:spcPts val="799"/>
                        </a:spcAft>
                      </a:pPr>
                      <a:r>
                        <a:rPr lang="en-GB" sz="1600" b="0" strike="noStrike" spc="-1">
                          <a:solidFill>
                            <a:srgbClr val="000000"/>
                          </a:solidFill>
                          <a:latin typeface="Arial"/>
                          <a:ea typeface="Calibri"/>
                        </a:rPr>
                        <a:t>Activity 1.   Rock clues</a:t>
                      </a:r>
                      <a:endParaRPr lang="en-GB" sz="1600" b="0" strike="noStrike" spc="-1">
                        <a:latin typeface="Arial"/>
                      </a:endParaRPr>
                    </a:p>
                  </a:txBody>
                  <a:tcPr marL="66960" marR="66960">
                    <a:lnL w="28080">
                      <a:solidFill>
                        <a:srgbClr val="000000"/>
                      </a:solidFill>
                    </a:lnL>
                    <a:lnR w="6480">
                      <a:solidFill>
                        <a:srgbClr val="000000"/>
                      </a:solidFill>
                    </a:lnR>
                    <a:lnT w="28080">
                      <a:solidFill>
                        <a:srgbClr val="000000"/>
                      </a:solidFill>
                    </a:lnT>
                    <a:lnB w="6480">
                      <a:solidFill>
                        <a:srgbClr val="000000"/>
                      </a:solidFill>
                    </a:lnB>
                    <a:no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a:txBody>
                    <a:bodyPr/>
                    <a:lstStyle/>
                    <a:p>
                      <a:pPr algn="ctr">
                        <a:lnSpc>
                          <a:spcPct val="107000"/>
                        </a:lnSpc>
                        <a:spcAft>
                          <a:spcPts val="799"/>
                        </a:spcAft>
                      </a:pPr>
                      <a:r>
                        <a:rPr lang="en-GB" sz="1600" b="0" strike="noStrike" spc="-1">
                          <a:solidFill>
                            <a:srgbClr val="000000"/>
                          </a:solidFill>
                          <a:latin typeface="Arial"/>
                          <a:ea typeface="Calibri"/>
                        </a:rPr>
                        <a:t>1</a:t>
                      </a:r>
                      <a:endParaRPr lang="en-GB" sz="1600" b="0" strike="noStrike" spc="-1">
                        <a:latin typeface="Arial"/>
                      </a:endParaRPr>
                    </a:p>
                  </a:txBody>
                  <a:tcPr marL="66960" marR="66960">
                    <a:lnL w="6480">
                      <a:solidFill>
                        <a:srgbClr val="000000"/>
                      </a:solidFill>
                    </a:lnL>
                    <a:lnR w="6480">
                      <a:solidFill>
                        <a:srgbClr val="000000"/>
                      </a:solidFill>
                    </a:lnR>
                    <a:lnT w="28080">
                      <a:solidFill>
                        <a:srgbClr val="000000"/>
                      </a:solidFill>
                    </a:lnT>
                    <a:lnB w="6480">
                      <a:solidFill>
                        <a:srgbClr val="000000"/>
                      </a:solidFill>
                    </a:lnB>
                    <a:noFill/>
                  </a:tcPr>
                </a:tc>
                <a:tc>
                  <a:txBody>
                    <a:bodyPr/>
                    <a:lstStyle/>
                    <a:p>
                      <a:pPr algn="ctr">
                        <a:lnSpc>
                          <a:spcPct val="107000"/>
                        </a:lnSpc>
                        <a:spcAft>
                          <a:spcPts val="799"/>
                        </a:spcAft>
                      </a:pPr>
                      <a:r>
                        <a:rPr lang="en-GB" sz="1600" b="0" strike="noStrike" spc="-1">
                          <a:solidFill>
                            <a:srgbClr val="000000"/>
                          </a:solidFill>
                          <a:latin typeface="Arial"/>
                          <a:ea typeface="Calibri"/>
                        </a:rPr>
                        <a:t>46</a:t>
                      </a:r>
                      <a:endParaRPr lang="en-GB" sz="1600" b="0" strike="noStrike" spc="-1">
                        <a:latin typeface="Arial"/>
                      </a:endParaRPr>
                    </a:p>
                  </a:txBody>
                  <a:tcPr marL="66960" marR="66960">
                    <a:lnL w="6480">
                      <a:solidFill>
                        <a:srgbClr val="000000"/>
                      </a:solidFill>
                    </a:lnL>
                    <a:lnR w="28080">
                      <a:solidFill>
                        <a:srgbClr val="000000"/>
                      </a:solidFill>
                    </a:lnR>
                    <a:lnT w="28080">
                      <a:solidFill>
                        <a:srgbClr val="000000"/>
                      </a:solidFill>
                    </a:lnT>
                    <a:lnB w="6480">
                      <a:solidFill>
                        <a:srgbClr val="000000"/>
                      </a:solidFill>
                    </a:lnB>
                    <a:noFill/>
                  </a:tcPr>
                </a:tc>
                <a:extLst>
                  <a:ext uri="{0D108BD9-81ED-4DB2-BD59-A6C34878D82A}">
                    <a16:rowId xmlns:a16="http://schemas.microsoft.com/office/drawing/2014/main" val="10002"/>
                  </a:ext>
                </a:extLst>
              </a:tr>
              <a:tr h="312480">
                <a:tc gridSpan="4">
                  <a:txBody>
                    <a:bodyPr/>
                    <a:lstStyle/>
                    <a:p>
                      <a:pPr>
                        <a:lnSpc>
                          <a:spcPct val="107000"/>
                        </a:lnSpc>
                        <a:spcAft>
                          <a:spcPts val="799"/>
                        </a:spcAft>
                      </a:pPr>
                      <a:r>
                        <a:rPr lang="en-GB" sz="1600" b="0" strike="noStrike" spc="-1">
                          <a:solidFill>
                            <a:srgbClr val="000000"/>
                          </a:solidFill>
                          <a:latin typeface="Arial"/>
                          <a:ea typeface="Calibri"/>
                        </a:rPr>
                        <a:t>Activity 2.   Grain clues</a:t>
                      </a:r>
                      <a:endParaRPr lang="en-GB" sz="1600" b="0" strike="noStrike" spc="-1">
                        <a:latin typeface="Arial"/>
                      </a:endParaRPr>
                    </a:p>
                  </a:txBody>
                  <a:tcPr marL="66960" marR="66960">
                    <a:lnL w="28080">
                      <a:solidFill>
                        <a:srgbClr val="000000"/>
                      </a:solidFill>
                    </a:lnL>
                    <a:lnR w="6480">
                      <a:solidFill>
                        <a:srgbClr val="000000"/>
                      </a:solidFill>
                    </a:lnR>
                    <a:lnT w="6480">
                      <a:solidFill>
                        <a:srgbClr val="000000"/>
                      </a:solidFill>
                    </a:lnT>
                    <a:lnB w="6480">
                      <a:solidFill>
                        <a:srgbClr val="000000"/>
                      </a:solidFill>
                    </a:lnB>
                    <a:no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a:txBody>
                    <a:bodyPr/>
                    <a:lstStyle/>
                    <a:p>
                      <a:pPr algn="ctr">
                        <a:lnSpc>
                          <a:spcPct val="107000"/>
                        </a:lnSpc>
                        <a:spcAft>
                          <a:spcPts val="799"/>
                        </a:spcAft>
                      </a:pPr>
                      <a:r>
                        <a:rPr lang="en-GB" sz="1600" b="0" strike="noStrike" spc="-1">
                          <a:solidFill>
                            <a:srgbClr val="000000"/>
                          </a:solidFill>
                          <a:latin typeface="Arial"/>
                          <a:ea typeface="Calibri"/>
                        </a:rPr>
                        <a:t>1</a:t>
                      </a:r>
                      <a:endParaRPr lang="en-GB" sz="1600" b="0" strike="noStrike" spc="-1">
                        <a:latin typeface="Arial"/>
                      </a:endParaRPr>
                    </a:p>
                  </a:txBody>
                  <a:tcPr marL="66960" marR="66960">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7000"/>
                        </a:lnSpc>
                        <a:spcAft>
                          <a:spcPts val="799"/>
                        </a:spcAft>
                      </a:pPr>
                      <a:r>
                        <a:rPr lang="en-GB" sz="1600" b="0" strike="noStrike" spc="-1">
                          <a:solidFill>
                            <a:srgbClr val="000000"/>
                          </a:solidFill>
                          <a:latin typeface="Arial"/>
                          <a:ea typeface="Calibri"/>
                        </a:rPr>
                        <a:t>32</a:t>
                      </a:r>
                      <a:endParaRPr lang="en-GB" sz="1600" b="0" strike="noStrike" spc="-1">
                        <a:latin typeface="Arial"/>
                      </a:endParaRPr>
                    </a:p>
                  </a:txBody>
                  <a:tcPr marL="66960" marR="66960">
                    <a:lnL w="6480">
                      <a:solidFill>
                        <a:srgbClr val="000000"/>
                      </a:solidFill>
                    </a:lnL>
                    <a:lnR w="28080">
                      <a:solidFill>
                        <a:srgbClr val="000000"/>
                      </a:solidFill>
                    </a:lnR>
                    <a:lnT w="6480">
                      <a:solidFill>
                        <a:srgbClr val="000000"/>
                      </a:solidFill>
                    </a:lnT>
                    <a:lnB w="6480">
                      <a:solidFill>
                        <a:srgbClr val="000000"/>
                      </a:solidFill>
                    </a:lnB>
                    <a:noFill/>
                  </a:tcPr>
                </a:tc>
                <a:extLst>
                  <a:ext uri="{0D108BD9-81ED-4DB2-BD59-A6C34878D82A}">
                    <a16:rowId xmlns:a16="http://schemas.microsoft.com/office/drawing/2014/main" val="10003"/>
                  </a:ext>
                </a:extLst>
              </a:tr>
              <a:tr h="312480">
                <a:tc gridSpan="4">
                  <a:txBody>
                    <a:bodyPr/>
                    <a:lstStyle/>
                    <a:p>
                      <a:pPr>
                        <a:lnSpc>
                          <a:spcPct val="107000"/>
                        </a:lnSpc>
                        <a:spcAft>
                          <a:spcPts val="799"/>
                        </a:spcAft>
                      </a:pPr>
                      <a:r>
                        <a:rPr lang="en-GB" sz="1600" b="0" strike="noStrike" spc="-1">
                          <a:solidFill>
                            <a:srgbClr val="000000"/>
                          </a:solidFill>
                          <a:latin typeface="Arial"/>
                        </a:rPr>
                        <a:t>Activity 3.   Predicting properties</a:t>
                      </a:r>
                      <a:endParaRPr lang="en-GB" sz="1600" b="0" strike="noStrike" spc="-1">
                        <a:latin typeface="Arial"/>
                      </a:endParaRPr>
                    </a:p>
                  </a:txBody>
                  <a:tcPr marL="66960" marR="66960">
                    <a:lnL w="28080">
                      <a:solidFill>
                        <a:srgbClr val="000000"/>
                      </a:solidFill>
                    </a:lnL>
                    <a:lnR w="6480">
                      <a:solidFill>
                        <a:srgbClr val="000000"/>
                      </a:solidFill>
                    </a:lnR>
                    <a:lnT w="6480">
                      <a:solidFill>
                        <a:srgbClr val="000000"/>
                      </a:solidFill>
                    </a:lnT>
                    <a:lnB w="12240">
                      <a:solidFill>
                        <a:srgbClr val="808080"/>
                      </a:solidFill>
                    </a:lnB>
                    <a:no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a:txBody>
                    <a:bodyPr/>
                    <a:lstStyle/>
                    <a:p>
                      <a:pPr algn="ctr">
                        <a:lnSpc>
                          <a:spcPct val="107000"/>
                        </a:lnSpc>
                        <a:spcAft>
                          <a:spcPts val="799"/>
                        </a:spcAft>
                      </a:pPr>
                      <a:r>
                        <a:rPr lang="en-GB" sz="1600" b="0" strike="noStrike" spc="-1">
                          <a:solidFill>
                            <a:srgbClr val="000000"/>
                          </a:solidFill>
                          <a:latin typeface="Arial"/>
                        </a:rPr>
                        <a:t>2</a:t>
                      </a:r>
                      <a:endParaRPr lang="en-GB" sz="1600" b="0" strike="noStrike" spc="-1">
                        <a:latin typeface="Arial"/>
                      </a:endParaRPr>
                    </a:p>
                  </a:txBody>
                  <a:tcPr marL="66960" marR="66960">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7000"/>
                        </a:lnSpc>
                        <a:spcAft>
                          <a:spcPts val="799"/>
                        </a:spcAft>
                      </a:pPr>
                      <a:r>
                        <a:rPr lang="en-GB" sz="1600" b="0" strike="noStrike" spc="-1">
                          <a:solidFill>
                            <a:srgbClr val="000000"/>
                          </a:solidFill>
                          <a:latin typeface="Arial"/>
                        </a:rPr>
                        <a:t>39</a:t>
                      </a:r>
                      <a:endParaRPr lang="en-GB" sz="1600" b="0" strike="noStrike" spc="-1">
                        <a:latin typeface="Arial"/>
                      </a:endParaRPr>
                    </a:p>
                  </a:txBody>
                  <a:tcPr marL="66960" marR="66960">
                    <a:lnL w="6480">
                      <a:solidFill>
                        <a:srgbClr val="000000"/>
                      </a:solidFill>
                    </a:lnL>
                    <a:lnR w="28080">
                      <a:solidFill>
                        <a:srgbClr val="000000"/>
                      </a:solidFill>
                    </a:lnR>
                    <a:lnT w="6480">
                      <a:solidFill>
                        <a:srgbClr val="000000"/>
                      </a:solidFill>
                    </a:lnT>
                    <a:lnB w="6480">
                      <a:solidFill>
                        <a:srgbClr val="000000"/>
                      </a:solidFill>
                    </a:lnB>
                    <a:noFill/>
                  </a:tcPr>
                </a:tc>
                <a:extLst>
                  <a:ext uri="{0D108BD9-81ED-4DB2-BD59-A6C34878D82A}">
                    <a16:rowId xmlns:a16="http://schemas.microsoft.com/office/drawing/2014/main" val="10004"/>
                  </a:ext>
                </a:extLst>
              </a:tr>
              <a:tr h="312480">
                <a:tc rowSpan="4">
                  <a:txBody>
                    <a:bodyPr/>
                    <a:lstStyle/>
                    <a:p>
                      <a:pPr marL="984250" indent="-984250">
                        <a:lnSpc>
                          <a:spcPct val="100000"/>
                        </a:lnSpc>
                        <a:spcAft>
                          <a:spcPts val="0"/>
                        </a:spcAft>
                      </a:pPr>
                      <a:r>
                        <a:rPr lang="en-GB" sz="1600" b="0" strike="noStrike" spc="-1" dirty="0">
                          <a:solidFill>
                            <a:srgbClr val="000000"/>
                          </a:solidFill>
                          <a:latin typeface="Arial"/>
                          <a:ea typeface="Calibri"/>
                        </a:rPr>
                        <a:t>Activity 4.   Rocky </a:t>
                      </a:r>
                    </a:p>
                    <a:p>
                      <a:pPr marL="984250" indent="-984250">
                        <a:lnSpc>
                          <a:spcPct val="100000"/>
                        </a:lnSpc>
                        <a:spcAft>
                          <a:spcPts val="0"/>
                        </a:spcAft>
                      </a:pPr>
                      <a:r>
                        <a:rPr lang="en-GB" sz="1600" b="0" strike="noStrike" spc="-1" dirty="0">
                          <a:solidFill>
                            <a:srgbClr val="000000"/>
                          </a:solidFill>
                          <a:latin typeface="Arial"/>
                          <a:ea typeface="Calibri"/>
                        </a:rPr>
                        <a:t>                  modelling</a:t>
                      </a:r>
                      <a:endParaRPr lang="en-GB" sz="1600" b="0" strike="noStrike" spc="-1" dirty="0">
                        <a:latin typeface="Arial"/>
                      </a:endParaRPr>
                    </a:p>
                  </a:txBody>
                  <a:tcPr marL="66960" marR="66960" anchor="ctr">
                    <a:lnL w="28080">
                      <a:solidFill>
                        <a:srgbClr val="000000"/>
                      </a:solidFill>
                    </a:lnL>
                    <a:lnR w="6480">
                      <a:solidFill>
                        <a:srgbClr val="000000"/>
                      </a:solidFill>
                    </a:lnR>
                    <a:lnT w="12240">
                      <a:solidFill>
                        <a:srgbClr val="808080"/>
                      </a:solidFill>
                    </a:lnT>
                    <a:lnB w="6480">
                      <a:solidFill>
                        <a:srgbClr val="000000"/>
                      </a:solidFill>
                    </a:lnB>
                    <a:noFill/>
                  </a:tcPr>
                </a:tc>
                <a:tc>
                  <a:txBody>
                    <a:bodyPr/>
                    <a:lstStyle/>
                    <a:p>
                      <a:pPr>
                        <a:lnSpc>
                          <a:spcPct val="107000"/>
                        </a:lnSpc>
                        <a:spcAft>
                          <a:spcPts val="799"/>
                        </a:spcAft>
                      </a:pPr>
                      <a:r>
                        <a:rPr lang="en-GB" sz="1600" b="0" strike="noStrike" spc="-1" dirty="0">
                          <a:solidFill>
                            <a:srgbClr val="000000"/>
                          </a:solidFill>
                          <a:latin typeface="Arial"/>
                          <a:ea typeface="Calibri"/>
                        </a:rPr>
                        <a:t>2D model</a:t>
                      </a:r>
                      <a:endParaRPr lang="en-GB" sz="1600" b="0" strike="noStrike" spc="-1" dirty="0">
                        <a:latin typeface="Arial"/>
                      </a:endParaRPr>
                    </a:p>
                  </a:txBody>
                  <a:tcPr marL="66960" marR="66960">
                    <a:lnL w="6480">
                      <a:solidFill>
                        <a:srgbClr val="000000"/>
                      </a:solidFill>
                    </a:lnL>
                    <a:lnR w="6480">
                      <a:solidFill>
                        <a:srgbClr val="000000"/>
                      </a:solidFill>
                    </a:lnR>
                    <a:lnT w="12240">
                      <a:solidFill>
                        <a:srgbClr val="808080"/>
                      </a:solidFill>
                    </a:lnT>
                    <a:lnB w="6480">
                      <a:solidFill>
                        <a:srgbClr val="000000"/>
                      </a:solidFill>
                    </a:lnB>
                    <a:noFill/>
                  </a:tcPr>
                </a:tc>
                <a:tc>
                  <a:txBody>
                    <a:bodyPr/>
                    <a:lstStyle/>
                    <a:p>
                      <a:pPr algn="ctr">
                        <a:lnSpc>
                          <a:spcPct val="107000"/>
                        </a:lnSpc>
                        <a:spcAft>
                          <a:spcPts val="799"/>
                        </a:spcAft>
                      </a:pPr>
                      <a:r>
                        <a:rPr lang="en-GB" sz="1600" b="0" strike="noStrike" spc="-1">
                          <a:solidFill>
                            <a:srgbClr val="000000"/>
                          </a:solidFill>
                          <a:latin typeface="Arial"/>
                          <a:ea typeface="Calibri"/>
                        </a:rPr>
                        <a:t>2</a:t>
                      </a:r>
                      <a:endParaRPr lang="en-GB" sz="1600" b="0" strike="noStrike" spc="-1">
                        <a:latin typeface="Arial"/>
                      </a:endParaRPr>
                    </a:p>
                  </a:txBody>
                  <a:tcPr marL="66960" marR="66960">
                    <a:lnL w="6480">
                      <a:solidFill>
                        <a:srgbClr val="000000"/>
                      </a:solidFill>
                    </a:lnL>
                    <a:lnR w="6480">
                      <a:solidFill>
                        <a:srgbClr val="000000"/>
                      </a:solidFill>
                    </a:lnR>
                    <a:lnT w="12240">
                      <a:solidFill>
                        <a:srgbClr val="808080"/>
                      </a:solidFill>
                    </a:lnT>
                    <a:lnB w="6480">
                      <a:solidFill>
                        <a:srgbClr val="000000"/>
                      </a:solidFill>
                    </a:lnB>
                    <a:noFill/>
                  </a:tcPr>
                </a:tc>
                <a:tc>
                  <a:txBody>
                    <a:bodyPr/>
                    <a:lstStyle/>
                    <a:p>
                      <a:pPr algn="ctr">
                        <a:lnSpc>
                          <a:spcPct val="107000"/>
                        </a:lnSpc>
                        <a:spcAft>
                          <a:spcPts val="799"/>
                        </a:spcAft>
                      </a:pPr>
                      <a:r>
                        <a:rPr lang="en-GB" sz="1600" b="0" strike="noStrike" spc="-1">
                          <a:solidFill>
                            <a:srgbClr val="000000"/>
                          </a:solidFill>
                          <a:latin typeface="Arial"/>
                          <a:ea typeface="Calibri"/>
                        </a:rPr>
                        <a:t>00</a:t>
                      </a:r>
                      <a:endParaRPr lang="en-GB" sz="1600" b="0" strike="noStrike" spc="-1">
                        <a:latin typeface="Arial"/>
                      </a:endParaRPr>
                    </a:p>
                  </a:txBody>
                  <a:tcPr marL="66960" marR="66960">
                    <a:lnL w="6480">
                      <a:solidFill>
                        <a:srgbClr val="000000"/>
                      </a:solidFill>
                    </a:lnL>
                    <a:lnR w="6480">
                      <a:solidFill>
                        <a:srgbClr val="000000"/>
                      </a:solidFill>
                    </a:lnR>
                    <a:lnT w="12240">
                      <a:solidFill>
                        <a:srgbClr val="808080"/>
                      </a:solidFill>
                    </a:lnT>
                    <a:lnB w="6480">
                      <a:solidFill>
                        <a:srgbClr val="000000"/>
                      </a:solidFill>
                    </a:lnB>
                    <a:noFill/>
                  </a:tcPr>
                </a:tc>
                <a:tc rowSpan="4">
                  <a:txBody>
                    <a:bodyPr/>
                    <a:lstStyle/>
                    <a:p>
                      <a:pPr algn="ctr">
                        <a:lnSpc>
                          <a:spcPct val="107000"/>
                        </a:lnSpc>
                        <a:spcAft>
                          <a:spcPts val="799"/>
                        </a:spcAft>
                      </a:pPr>
                      <a:r>
                        <a:rPr lang="en-GB" sz="1600" b="0" strike="noStrike" spc="-1">
                          <a:solidFill>
                            <a:srgbClr val="000000"/>
                          </a:solidFill>
                          <a:latin typeface="Arial"/>
                          <a:ea typeface="Calibri"/>
                        </a:rPr>
                        <a:t>5</a:t>
                      </a:r>
                      <a:endParaRPr lang="en-GB" sz="1600" b="0" strike="noStrike" spc="-1">
                        <a:latin typeface="Arial"/>
                      </a:endParaRPr>
                    </a:p>
                  </a:txBody>
                  <a:tcPr marL="66960" marR="66960" anchor="ctr">
                    <a:lnL w="6480">
                      <a:solidFill>
                        <a:srgbClr val="000000"/>
                      </a:solidFill>
                    </a:lnL>
                    <a:lnR w="6480">
                      <a:solidFill>
                        <a:srgbClr val="000000"/>
                      </a:solidFill>
                    </a:lnR>
                    <a:lnT w="6480">
                      <a:solidFill>
                        <a:srgbClr val="000000"/>
                      </a:solidFill>
                    </a:lnT>
                    <a:lnB w="6480">
                      <a:solidFill>
                        <a:srgbClr val="000000"/>
                      </a:solidFill>
                    </a:lnB>
                    <a:noFill/>
                  </a:tcPr>
                </a:tc>
                <a:tc rowSpan="4">
                  <a:txBody>
                    <a:bodyPr/>
                    <a:lstStyle/>
                    <a:p>
                      <a:pPr algn="ctr">
                        <a:lnSpc>
                          <a:spcPct val="107000"/>
                        </a:lnSpc>
                        <a:spcAft>
                          <a:spcPts val="799"/>
                        </a:spcAft>
                      </a:pPr>
                      <a:r>
                        <a:rPr lang="en-GB" sz="1600" b="0" strike="noStrike" spc="-1" dirty="0">
                          <a:solidFill>
                            <a:srgbClr val="000000"/>
                          </a:solidFill>
                          <a:latin typeface="Arial"/>
                          <a:ea typeface="Calibri"/>
                        </a:rPr>
                        <a:t>18</a:t>
                      </a:r>
                      <a:endParaRPr lang="en-GB" sz="1600" b="0" strike="noStrike" spc="-1" dirty="0">
                        <a:latin typeface="Arial"/>
                      </a:endParaRPr>
                    </a:p>
                  </a:txBody>
                  <a:tcPr marL="66960" marR="66960" anchor="ctr">
                    <a:lnL w="6480">
                      <a:solidFill>
                        <a:srgbClr val="000000"/>
                      </a:solidFill>
                    </a:lnL>
                    <a:lnR w="28080">
                      <a:solidFill>
                        <a:srgbClr val="000000"/>
                      </a:solidFill>
                    </a:lnR>
                    <a:lnT w="6480">
                      <a:solidFill>
                        <a:srgbClr val="000000"/>
                      </a:solidFill>
                    </a:lnT>
                    <a:lnB w="6480">
                      <a:solidFill>
                        <a:srgbClr val="000000"/>
                      </a:solidFill>
                    </a:lnB>
                    <a:noFill/>
                  </a:tcPr>
                </a:tc>
                <a:extLst>
                  <a:ext uri="{0D108BD9-81ED-4DB2-BD59-A6C34878D82A}">
                    <a16:rowId xmlns:a16="http://schemas.microsoft.com/office/drawing/2014/main" val="10005"/>
                  </a:ext>
                </a:extLst>
              </a:tr>
              <a:tr h="312480">
                <a:tc vMerge="1">
                  <a:txBody>
                    <a:bodyPr/>
                    <a:lstStyle/>
                    <a:p>
                      <a:endParaRPr lang="en-US"/>
                    </a:p>
                  </a:txBody>
                  <a:tcPr marL="90000" marR="90000">
                    <a:solidFill>
                      <a:srgbClr val="729FCF"/>
                    </a:solidFill>
                  </a:tcPr>
                </a:tc>
                <a:tc>
                  <a:txBody>
                    <a:bodyPr/>
                    <a:lstStyle/>
                    <a:p>
                      <a:pPr>
                        <a:lnSpc>
                          <a:spcPct val="107000"/>
                        </a:lnSpc>
                        <a:spcAft>
                          <a:spcPts val="799"/>
                        </a:spcAft>
                      </a:pPr>
                      <a:r>
                        <a:rPr lang="en-GB" sz="1600" b="0" strike="noStrike" spc="-1">
                          <a:solidFill>
                            <a:srgbClr val="000000"/>
                          </a:solidFill>
                          <a:latin typeface="Arial"/>
                        </a:rPr>
                        <a:t>adding water</a:t>
                      </a:r>
                      <a:endParaRPr lang="en-GB" sz="1600" b="0" strike="noStrike" spc="-1">
                        <a:latin typeface="Arial"/>
                      </a:endParaRPr>
                    </a:p>
                  </a:txBody>
                  <a:tcPr marL="66960" marR="66960">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7000"/>
                        </a:lnSpc>
                        <a:spcAft>
                          <a:spcPts val="799"/>
                        </a:spcAft>
                      </a:pPr>
                      <a:r>
                        <a:rPr lang="en-GB" sz="1600" b="0" strike="noStrike" spc="-1">
                          <a:solidFill>
                            <a:srgbClr val="000000"/>
                          </a:solidFill>
                          <a:latin typeface="Arial"/>
                        </a:rPr>
                        <a:t>1</a:t>
                      </a:r>
                      <a:endParaRPr lang="en-GB" sz="1600" b="0" strike="noStrike" spc="-1">
                        <a:latin typeface="Arial"/>
                      </a:endParaRPr>
                    </a:p>
                  </a:txBody>
                  <a:tcPr marL="66960" marR="66960">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7000"/>
                        </a:lnSpc>
                        <a:spcAft>
                          <a:spcPts val="799"/>
                        </a:spcAft>
                      </a:pPr>
                      <a:r>
                        <a:rPr lang="en-GB" sz="1600" b="0" strike="noStrike" spc="-1">
                          <a:solidFill>
                            <a:srgbClr val="000000"/>
                          </a:solidFill>
                          <a:latin typeface="Arial"/>
                        </a:rPr>
                        <a:t>07</a:t>
                      </a:r>
                      <a:endParaRPr lang="en-GB" sz="1600" b="0" strike="noStrike" spc="-1">
                        <a:latin typeface="Arial"/>
                      </a:endParaRPr>
                    </a:p>
                  </a:txBody>
                  <a:tcPr marL="66960" marR="66960">
                    <a:lnL w="6480">
                      <a:solidFill>
                        <a:srgbClr val="000000"/>
                      </a:solidFill>
                    </a:lnL>
                    <a:lnR w="6480">
                      <a:solidFill>
                        <a:srgbClr val="000000"/>
                      </a:solidFill>
                    </a:lnR>
                    <a:lnT w="6480">
                      <a:solidFill>
                        <a:srgbClr val="000000"/>
                      </a:solidFill>
                    </a:lnT>
                    <a:lnB w="6480">
                      <a:solidFill>
                        <a:srgbClr val="000000"/>
                      </a:solidFill>
                    </a:lnB>
                    <a:noFill/>
                  </a:tcPr>
                </a:tc>
                <a:tc vMerge="1">
                  <a:txBody>
                    <a:bodyPr/>
                    <a:lstStyle/>
                    <a:p>
                      <a:endParaRPr lang="en-US"/>
                    </a:p>
                  </a:txBody>
                  <a:tcPr marL="90000" marR="90000">
                    <a:solidFill>
                      <a:srgbClr val="729FCF"/>
                    </a:solidFill>
                  </a:tcPr>
                </a:tc>
                <a:tc vMerge="1">
                  <a:txBody>
                    <a:bodyPr/>
                    <a:lstStyle/>
                    <a:p>
                      <a:endParaRPr lang="en-US"/>
                    </a:p>
                  </a:txBody>
                  <a:tcPr marL="90000" marR="90000">
                    <a:solidFill>
                      <a:srgbClr val="729FCF"/>
                    </a:solidFill>
                  </a:tcPr>
                </a:tc>
                <a:extLst>
                  <a:ext uri="{0D108BD9-81ED-4DB2-BD59-A6C34878D82A}">
                    <a16:rowId xmlns:a16="http://schemas.microsoft.com/office/drawing/2014/main" val="10006"/>
                  </a:ext>
                </a:extLst>
              </a:tr>
              <a:tr h="312480">
                <a:tc vMerge="1">
                  <a:txBody>
                    <a:bodyPr/>
                    <a:lstStyle/>
                    <a:p>
                      <a:endParaRPr lang="en-US"/>
                    </a:p>
                  </a:txBody>
                  <a:tcPr marL="90000" marR="90000">
                    <a:solidFill>
                      <a:srgbClr val="729FCF"/>
                    </a:solidFill>
                  </a:tcPr>
                </a:tc>
                <a:tc>
                  <a:txBody>
                    <a:bodyPr/>
                    <a:lstStyle/>
                    <a:p>
                      <a:pPr>
                        <a:lnSpc>
                          <a:spcPct val="107000"/>
                        </a:lnSpc>
                        <a:spcAft>
                          <a:spcPts val="799"/>
                        </a:spcAft>
                      </a:pPr>
                      <a:r>
                        <a:rPr lang="en-GB" sz="1600" b="0" strike="noStrike" spc="-1">
                          <a:solidFill>
                            <a:srgbClr val="000000"/>
                          </a:solidFill>
                          <a:latin typeface="Arial"/>
                          <a:ea typeface="Calibri"/>
                        </a:rPr>
                        <a:t>options</a:t>
                      </a:r>
                      <a:endParaRPr lang="en-GB" sz="1600" b="0" strike="noStrike" spc="-1">
                        <a:latin typeface="Arial"/>
                      </a:endParaRPr>
                    </a:p>
                  </a:txBody>
                  <a:tcPr marL="66960" marR="66960">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7000"/>
                        </a:lnSpc>
                        <a:spcAft>
                          <a:spcPts val="799"/>
                        </a:spcAft>
                      </a:pPr>
                      <a:r>
                        <a:rPr lang="en-GB" sz="1600" b="0" strike="noStrike" spc="-1">
                          <a:solidFill>
                            <a:srgbClr val="000000"/>
                          </a:solidFill>
                          <a:latin typeface="Arial"/>
                          <a:ea typeface="Calibri"/>
                        </a:rPr>
                        <a:t>1</a:t>
                      </a:r>
                      <a:endParaRPr lang="en-GB" sz="1600" b="0" strike="noStrike" spc="-1">
                        <a:latin typeface="Arial"/>
                      </a:endParaRPr>
                    </a:p>
                  </a:txBody>
                  <a:tcPr marL="66960" marR="66960">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7000"/>
                        </a:lnSpc>
                        <a:spcAft>
                          <a:spcPts val="799"/>
                        </a:spcAft>
                      </a:pPr>
                      <a:r>
                        <a:rPr lang="en-GB" sz="1600" b="0" strike="noStrike" spc="-1">
                          <a:solidFill>
                            <a:srgbClr val="000000"/>
                          </a:solidFill>
                          <a:latin typeface="Arial"/>
                          <a:ea typeface="Calibri"/>
                        </a:rPr>
                        <a:t>09</a:t>
                      </a:r>
                      <a:endParaRPr lang="en-GB" sz="1600" b="0" strike="noStrike" spc="-1">
                        <a:latin typeface="Arial"/>
                      </a:endParaRPr>
                    </a:p>
                  </a:txBody>
                  <a:tcPr marL="66960" marR="66960">
                    <a:lnL w="6480">
                      <a:solidFill>
                        <a:srgbClr val="000000"/>
                      </a:solidFill>
                    </a:lnL>
                    <a:lnR w="6480">
                      <a:solidFill>
                        <a:srgbClr val="000000"/>
                      </a:solidFill>
                    </a:lnR>
                    <a:lnT w="6480">
                      <a:solidFill>
                        <a:srgbClr val="000000"/>
                      </a:solidFill>
                    </a:lnT>
                    <a:lnB w="6480">
                      <a:solidFill>
                        <a:srgbClr val="000000"/>
                      </a:solidFill>
                    </a:lnB>
                    <a:noFill/>
                  </a:tcPr>
                </a:tc>
                <a:tc vMerge="1">
                  <a:txBody>
                    <a:bodyPr/>
                    <a:lstStyle/>
                    <a:p>
                      <a:endParaRPr lang="en-US"/>
                    </a:p>
                  </a:txBody>
                  <a:tcPr marL="90000" marR="90000">
                    <a:solidFill>
                      <a:srgbClr val="729FCF"/>
                    </a:solidFill>
                  </a:tcPr>
                </a:tc>
                <a:tc vMerge="1">
                  <a:txBody>
                    <a:bodyPr/>
                    <a:lstStyle/>
                    <a:p>
                      <a:endParaRPr lang="en-US"/>
                    </a:p>
                  </a:txBody>
                  <a:tcPr marL="90000" marR="90000">
                    <a:solidFill>
                      <a:srgbClr val="729FCF"/>
                    </a:solidFill>
                  </a:tcPr>
                </a:tc>
                <a:extLst>
                  <a:ext uri="{0D108BD9-81ED-4DB2-BD59-A6C34878D82A}">
                    <a16:rowId xmlns:a16="http://schemas.microsoft.com/office/drawing/2014/main" val="10007"/>
                  </a:ext>
                </a:extLst>
              </a:tr>
              <a:tr h="312480">
                <a:tc vMerge="1">
                  <a:txBody>
                    <a:bodyPr/>
                    <a:lstStyle/>
                    <a:p>
                      <a:endParaRPr lang="en-US"/>
                    </a:p>
                  </a:txBody>
                  <a:tcPr marL="90000" marR="90000">
                    <a:solidFill>
                      <a:srgbClr val="729FCF"/>
                    </a:solidFill>
                  </a:tcPr>
                </a:tc>
                <a:tc>
                  <a:txBody>
                    <a:bodyPr/>
                    <a:lstStyle/>
                    <a:p>
                      <a:pPr>
                        <a:lnSpc>
                          <a:spcPct val="107000"/>
                        </a:lnSpc>
                        <a:spcAft>
                          <a:spcPts val="799"/>
                        </a:spcAft>
                      </a:pPr>
                      <a:r>
                        <a:rPr lang="en-GB" sz="1600" b="0" strike="noStrike" spc="-1">
                          <a:solidFill>
                            <a:srgbClr val="000000"/>
                          </a:solidFill>
                          <a:latin typeface="Arial"/>
                        </a:rPr>
                        <a:t>tipping container/ rock</a:t>
                      </a:r>
                      <a:endParaRPr lang="en-GB" sz="1600" b="0" strike="noStrike" spc="-1">
                        <a:latin typeface="Arial"/>
                      </a:endParaRPr>
                    </a:p>
                  </a:txBody>
                  <a:tcPr marL="66960" marR="66960">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7000"/>
                        </a:lnSpc>
                        <a:spcAft>
                          <a:spcPts val="799"/>
                        </a:spcAft>
                      </a:pPr>
                      <a:r>
                        <a:rPr lang="en-GB" sz="1600" b="0" strike="noStrike" spc="-1">
                          <a:solidFill>
                            <a:srgbClr val="000000"/>
                          </a:solidFill>
                          <a:latin typeface="Arial"/>
                        </a:rPr>
                        <a:t>1</a:t>
                      </a:r>
                      <a:endParaRPr lang="en-GB" sz="1600" b="0" strike="noStrike" spc="-1">
                        <a:latin typeface="Arial"/>
                      </a:endParaRPr>
                    </a:p>
                  </a:txBody>
                  <a:tcPr marL="66960" marR="66960">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7000"/>
                        </a:lnSpc>
                        <a:spcAft>
                          <a:spcPts val="799"/>
                        </a:spcAft>
                      </a:pPr>
                      <a:r>
                        <a:rPr lang="en-GB" sz="1600" b="0" strike="noStrike" spc="-1">
                          <a:solidFill>
                            <a:srgbClr val="000000"/>
                          </a:solidFill>
                          <a:latin typeface="Arial"/>
                        </a:rPr>
                        <a:t>02</a:t>
                      </a:r>
                      <a:endParaRPr lang="en-GB" sz="1600" b="0" strike="noStrike" spc="-1">
                        <a:latin typeface="Arial"/>
                      </a:endParaRPr>
                    </a:p>
                  </a:txBody>
                  <a:tcPr marL="66960" marR="66960">
                    <a:lnL w="6480">
                      <a:solidFill>
                        <a:srgbClr val="000000"/>
                      </a:solidFill>
                    </a:lnL>
                    <a:lnR w="6480">
                      <a:solidFill>
                        <a:srgbClr val="000000"/>
                      </a:solidFill>
                    </a:lnR>
                    <a:lnT w="6480">
                      <a:solidFill>
                        <a:srgbClr val="000000"/>
                      </a:solidFill>
                    </a:lnT>
                    <a:lnB w="6480">
                      <a:solidFill>
                        <a:srgbClr val="000000"/>
                      </a:solidFill>
                    </a:lnB>
                    <a:noFill/>
                  </a:tcPr>
                </a:tc>
                <a:tc vMerge="1">
                  <a:txBody>
                    <a:bodyPr/>
                    <a:lstStyle/>
                    <a:p>
                      <a:endParaRPr lang="en-US"/>
                    </a:p>
                  </a:txBody>
                  <a:tcPr marL="90000" marR="90000">
                    <a:solidFill>
                      <a:srgbClr val="729FCF"/>
                    </a:solidFill>
                  </a:tcPr>
                </a:tc>
                <a:tc vMerge="1">
                  <a:txBody>
                    <a:bodyPr/>
                    <a:lstStyle/>
                    <a:p>
                      <a:endParaRPr lang="en-US"/>
                    </a:p>
                  </a:txBody>
                  <a:tcPr marL="90000" marR="90000">
                    <a:solidFill>
                      <a:srgbClr val="729FCF"/>
                    </a:solidFill>
                  </a:tcPr>
                </a:tc>
                <a:extLst>
                  <a:ext uri="{0D108BD9-81ED-4DB2-BD59-A6C34878D82A}">
                    <a16:rowId xmlns:a16="http://schemas.microsoft.com/office/drawing/2014/main" val="10008"/>
                  </a:ext>
                </a:extLst>
              </a:tr>
              <a:tr h="312480">
                <a:tc gridSpan="4">
                  <a:txBody>
                    <a:bodyPr/>
                    <a:lstStyle/>
                    <a:p>
                      <a:pPr>
                        <a:lnSpc>
                          <a:spcPct val="107000"/>
                        </a:lnSpc>
                        <a:spcAft>
                          <a:spcPts val="799"/>
                        </a:spcAft>
                      </a:pPr>
                      <a:r>
                        <a:rPr lang="en-GB" sz="1600" b="0" strike="noStrike" spc="-1">
                          <a:solidFill>
                            <a:srgbClr val="000000"/>
                          </a:solidFill>
                          <a:latin typeface="Arial"/>
                        </a:rPr>
                        <a:t>Activity 5.   Weak or strong? </a:t>
                      </a:r>
                      <a:endParaRPr lang="en-GB" sz="1600" b="0" strike="noStrike" spc="-1">
                        <a:latin typeface="Arial"/>
                      </a:endParaRPr>
                    </a:p>
                  </a:txBody>
                  <a:tcPr marL="66960" marR="66960">
                    <a:lnL w="28080">
                      <a:solidFill>
                        <a:srgbClr val="000000"/>
                      </a:solidFill>
                    </a:lnL>
                    <a:lnR w="6480">
                      <a:solidFill>
                        <a:srgbClr val="000000"/>
                      </a:solidFill>
                    </a:lnR>
                    <a:lnT w="6480">
                      <a:solidFill>
                        <a:srgbClr val="000000"/>
                      </a:solidFill>
                    </a:lnT>
                    <a:lnB w="6480">
                      <a:solidFill>
                        <a:srgbClr val="000000"/>
                      </a:solidFill>
                    </a:lnB>
                    <a:no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a:txBody>
                    <a:bodyPr/>
                    <a:lstStyle/>
                    <a:p>
                      <a:pPr algn="ctr">
                        <a:lnSpc>
                          <a:spcPct val="107000"/>
                        </a:lnSpc>
                        <a:spcAft>
                          <a:spcPts val="799"/>
                        </a:spcAft>
                      </a:pPr>
                      <a:r>
                        <a:rPr lang="en-GB" sz="1600" b="0" strike="noStrike" spc="-1">
                          <a:solidFill>
                            <a:srgbClr val="000000"/>
                          </a:solidFill>
                          <a:latin typeface="Arial"/>
                        </a:rPr>
                        <a:t>0</a:t>
                      </a:r>
                      <a:endParaRPr lang="en-GB" sz="1600" b="0" strike="noStrike" spc="-1">
                        <a:latin typeface="Arial"/>
                      </a:endParaRPr>
                    </a:p>
                  </a:txBody>
                  <a:tcPr marL="66960" marR="66960">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7000"/>
                        </a:lnSpc>
                        <a:spcAft>
                          <a:spcPts val="799"/>
                        </a:spcAft>
                      </a:pPr>
                      <a:r>
                        <a:rPr lang="en-GB" sz="1600" b="0" strike="noStrike" spc="-1">
                          <a:solidFill>
                            <a:srgbClr val="000000"/>
                          </a:solidFill>
                          <a:latin typeface="Arial"/>
                        </a:rPr>
                        <a:t>36</a:t>
                      </a:r>
                      <a:endParaRPr lang="en-GB" sz="1600" b="0" strike="noStrike" spc="-1">
                        <a:latin typeface="Arial"/>
                      </a:endParaRPr>
                    </a:p>
                  </a:txBody>
                  <a:tcPr marL="66960" marR="66960">
                    <a:lnL w="6480">
                      <a:solidFill>
                        <a:srgbClr val="000000"/>
                      </a:solidFill>
                    </a:lnL>
                    <a:lnR w="28080">
                      <a:solidFill>
                        <a:srgbClr val="000000"/>
                      </a:solidFill>
                    </a:lnR>
                    <a:lnT w="6480">
                      <a:solidFill>
                        <a:srgbClr val="000000"/>
                      </a:solidFill>
                    </a:lnT>
                    <a:lnB w="6480">
                      <a:solidFill>
                        <a:srgbClr val="000000"/>
                      </a:solidFill>
                    </a:lnB>
                    <a:noFill/>
                  </a:tcPr>
                </a:tc>
                <a:extLst>
                  <a:ext uri="{0D108BD9-81ED-4DB2-BD59-A6C34878D82A}">
                    <a16:rowId xmlns:a16="http://schemas.microsoft.com/office/drawing/2014/main" val="10009"/>
                  </a:ext>
                </a:extLst>
              </a:tr>
              <a:tr h="312480">
                <a:tc gridSpan="4">
                  <a:txBody>
                    <a:bodyPr/>
                    <a:lstStyle/>
                    <a:p>
                      <a:pPr>
                        <a:lnSpc>
                          <a:spcPct val="107000"/>
                        </a:lnSpc>
                        <a:spcAft>
                          <a:spcPts val="799"/>
                        </a:spcAft>
                      </a:pPr>
                      <a:r>
                        <a:rPr lang="en-GB" sz="1600" b="0" strike="noStrike" spc="-1">
                          <a:solidFill>
                            <a:srgbClr val="000000"/>
                          </a:solidFill>
                          <a:latin typeface="Arial"/>
                          <a:ea typeface="Calibri"/>
                        </a:rPr>
                        <a:t>Activity 6.   Rock sort 1 – two great groups</a:t>
                      </a:r>
                      <a:endParaRPr lang="en-GB" sz="1600" b="0" strike="noStrike" spc="-1">
                        <a:latin typeface="Arial"/>
                      </a:endParaRPr>
                    </a:p>
                  </a:txBody>
                  <a:tcPr marL="66960" marR="66960">
                    <a:lnL w="28080">
                      <a:solidFill>
                        <a:srgbClr val="000000"/>
                      </a:solidFill>
                    </a:lnL>
                    <a:lnR w="6480">
                      <a:solidFill>
                        <a:srgbClr val="000000"/>
                      </a:solidFill>
                    </a:lnR>
                    <a:lnT w="6480">
                      <a:solidFill>
                        <a:srgbClr val="000000"/>
                      </a:solidFill>
                    </a:lnT>
                    <a:lnB w="6480">
                      <a:solidFill>
                        <a:srgbClr val="000000"/>
                      </a:solidFill>
                    </a:lnB>
                    <a:no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a:txBody>
                    <a:bodyPr/>
                    <a:lstStyle/>
                    <a:p>
                      <a:pPr algn="ctr">
                        <a:lnSpc>
                          <a:spcPct val="107000"/>
                        </a:lnSpc>
                        <a:spcAft>
                          <a:spcPts val="799"/>
                        </a:spcAft>
                      </a:pPr>
                      <a:r>
                        <a:rPr lang="en-GB" sz="1600" b="0" strike="noStrike" spc="-1">
                          <a:solidFill>
                            <a:srgbClr val="000000"/>
                          </a:solidFill>
                          <a:latin typeface="Arial"/>
                          <a:ea typeface="Calibri"/>
                        </a:rPr>
                        <a:t>1</a:t>
                      </a:r>
                      <a:endParaRPr lang="en-GB" sz="1600" b="0" strike="noStrike" spc="-1">
                        <a:latin typeface="Arial"/>
                      </a:endParaRPr>
                    </a:p>
                  </a:txBody>
                  <a:tcPr marL="66960" marR="66960">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7000"/>
                        </a:lnSpc>
                        <a:spcAft>
                          <a:spcPts val="799"/>
                        </a:spcAft>
                      </a:pPr>
                      <a:r>
                        <a:rPr lang="en-GB" sz="1600" b="0" strike="noStrike" spc="-1">
                          <a:solidFill>
                            <a:srgbClr val="000000"/>
                          </a:solidFill>
                          <a:latin typeface="Arial"/>
                          <a:ea typeface="Calibri"/>
                        </a:rPr>
                        <a:t>43</a:t>
                      </a:r>
                      <a:endParaRPr lang="en-GB" sz="1600" b="0" strike="noStrike" spc="-1">
                        <a:latin typeface="Arial"/>
                      </a:endParaRPr>
                    </a:p>
                  </a:txBody>
                  <a:tcPr marL="66960" marR="66960">
                    <a:lnL w="6480">
                      <a:solidFill>
                        <a:srgbClr val="000000"/>
                      </a:solidFill>
                    </a:lnL>
                    <a:lnR w="28080">
                      <a:solidFill>
                        <a:srgbClr val="000000"/>
                      </a:solidFill>
                    </a:lnR>
                    <a:lnT w="6480">
                      <a:solidFill>
                        <a:srgbClr val="000000"/>
                      </a:solidFill>
                    </a:lnT>
                    <a:lnB w="6480">
                      <a:solidFill>
                        <a:srgbClr val="000000"/>
                      </a:solidFill>
                    </a:lnB>
                    <a:noFill/>
                  </a:tcPr>
                </a:tc>
                <a:extLst>
                  <a:ext uri="{0D108BD9-81ED-4DB2-BD59-A6C34878D82A}">
                    <a16:rowId xmlns:a16="http://schemas.microsoft.com/office/drawing/2014/main" val="10010"/>
                  </a:ext>
                </a:extLst>
              </a:tr>
              <a:tr h="312480">
                <a:tc gridSpan="4">
                  <a:txBody>
                    <a:bodyPr/>
                    <a:lstStyle/>
                    <a:p>
                      <a:pPr>
                        <a:lnSpc>
                          <a:spcPct val="107000"/>
                        </a:lnSpc>
                        <a:spcAft>
                          <a:spcPts val="799"/>
                        </a:spcAft>
                      </a:pPr>
                      <a:r>
                        <a:rPr lang="en-GB" sz="1600" b="0" strike="noStrike" spc="-1">
                          <a:solidFill>
                            <a:srgbClr val="000000"/>
                          </a:solidFill>
                          <a:latin typeface="Arial"/>
                        </a:rPr>
                        <a:t>Activity 7.   Rock sort 2 – striped rock</a:t>
                      </a:r>
                      <a:endParaRPr lang="en-GB" sz="1600" b="0" strike="noStrike" spc="-1">
                        <a:latin typeface="Arial"/>
                      </a:endParaRPr>
                    </a:p>
                  </a:txBody>
                  <a:tcPr marL="66960" marR="66960">
                    <a:lnL w="28080">
                      <a:solidFill>
                        <a:srgbClr val="000000"/>
                      </a:solidFill>
                    </a:lnL>
                    <a:lnR w="6480">
                      <a:solidFill>
                        <a:srgbClr val="000000"/>
                      </a:solidFill>
                    </a:lnR>
                    <a:lnT w="6480">
                      <a:solidFill>
                        <a:srgbClr val="000000"/>
                      </a:solidFill>
                    </a:lnT>
                    <a:lnB w="6480">
                      <a:solidFill>
                        <a:srgbClr val="000000"/>
                      </a:solidFill>
                    </a:lnB>
                    <a:no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a:txBody>
                    <a:bodyPr/>
                    <a:lstStyle/>
                    <a:p>
                      <a:pPr algn="ctr">
                        <a:lnSpc>
                          <a:spcPct val="107000"/>
                        </a:lnSpc>
                        <a:spcAft>
                          <a:spcPts val="799"/>
                        </a:spcAft>
                      </a:pPr>
                      <a:r>
                        <a:rPr lang="en-GB" sz="1600" b="0" strike="noStrike" spc="-1">
                          <a:solidFill>
                            <a:srgbClr val="000000"/>
                          </a:solidFill>
                          <a:latin typeface="Arial"/>
                          <a:ea typeface="Calibri"/>
                        </a:rPr>
                        <a:t>3</a:t>
                      </a:r>
                      <a:endParaRPr lang="en-GB" sz="1600" b="0" strike="noStrike" spc="-1">
                        <a:latin typeface="Arial"/>
                      </a:endParaRPr>
                    </a:p>
                  </a:txBody>
                  <a:tcPr marL="66960" marR="66960">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7000"/>
                        </a:lnSpc>
                        <a:spcAft>
                          <a:spcPts val="799"/>
                        </a:spcAft>
                      </a:pPr>
                      <a:r>
                        <a:rPr lang="en-GB" sz="1600" b="0" strike="noStrike" spc="-1">
                          <a:solidFill>
                            <a:srgbClr val="000000"/>
                          </a:solidFill>
                          <a:latin typeface="Arial"/>
                          <a:ea typeface="Calibri"/>
                        </a:rPr>
                        <a:t>34</a:t>
                      </a:r>
                      <a:endParaRPr lang="en-GB" sz="1600" b="0" strike="noStrike" spc="-1">
                        <a:latin typeface="Arial"/>
                      </a:endParaRPr>
                    </a:p>
                  </a:txBody>
                  <a:tcPr marL="66960" marR="66960">
                    <a:lnL w="6480">
                      <a:solidFill>
                        <a:srgbClr val="000000"/>
                      </a:solidFill>
                    </a:lnL>
                    <a:lnR w="28080">
                      <a:solidFill>
                        <a:srgbClr val="000000"/>
                      </a:solidFill>
                    </a:lnR>
                    <a:lnT w="6480">
                      <a:solidFill>
                        <a:srgbClr val="000000"/>
                      </a:solidFill>
                    </a:lnT>
                    <a:lnB w="6480">
                      <a:solidFill>
                        <a:srgbClr val="000000"/>
                      </a:solidFill>
                    </a:lnB>
                    <a:noFill/>
                  </a:tcPr>
                </a:tc>
                <a:extLst>
                  <a:ext uri="{0D108BD9-81ED-4DB2-BD59-A6C34878D82A}">
                    <a16:rowId xmlns:a16="http://schemas.microsoft.com/office/drawing/2014/main" val="10011"/>
                  </a:ext>
                </a:extLst>
              </a:tr>
              <a:tr h="312480">
                <a:tc gridSpan="4">
                  <a:txBody>
                    <a:bodyPr/>
                    <a:lstStyle/>
                    <a:p>
                      <a:pPr>
                        <a:lnSpc>
                          <a:spcPct val="107000"/>
                        </a:lnSpc>
                        <a:spcAft>
                          <a:spcPts val="799"/>
                        </a:spcAft>
                      </a:pPr>
                      <a:r>
                        <a:rPr lang="en-GB" sz="1600" b="0" strike="noStrike" spc="-1">
                          <a:solidFill>
                            <a:srgbClr val="000000"/>
                          </a:solidFill>
                          <a:latin typeface="Arial"/>
                          <a:ea typeface="Calibri"/>
                        </a:rPr>
                        <a:t>Activity 8.   Rock sort 3 – all rocks </a:t>
                      </a:r>
                      <a:endParaRPr lang="en-GB" sz="1600" b="0" strike="noStrike" spc="-1">
                        <a:latin typeface="Arial"/>
                      </a:endParaRPr>
                    </a:p>
                  </a:txBody>
                  <a:tcPr marL="66960" marR="66960">
                    <a:lnL w="28080">
                      <a:solidFill>
                        <a:srgbClr val="000000"/>
                      </a:solidFill>
                    </a:lnL>
                    <a:lnR w="6480">
                      <a:solidFill>
                        <a:srgbClr val="000000"/>
                      </a:solidFill>
                    </a:lnR>
                    <a:lnT w="6480">
                      <a:solidFill>
                        <a:srgbClr val="000000"/>
                      </a:solidFill>
                    </a:lnT>
                    <a:lnB w="6480">
                      <a:solidFill>
                        <a:srgbClr val="000000"/>
                      </a:solidFill>
                    </a:lnB>
                    <a:no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a:txBody>
                    <a:bodyPr/>
                    <a:lstStyle/>
                    <a:p>
                      <a:pPr algn="ctr">
                        <a:lnSpc>
                          <a:spcPct val="107000"/>
                        </a:lnSpc>
                        <a:spcAft>
                          <a:spcPts val="799"/>
                        </a:spcAft>
                      </a:pPr>
                      <a:r>
                        <a:rPr lang="en-GB" sz="1600" b="0" strike="noStrike" spc="-1">
                          <a:solidFill>
                            <a:srgbClr val="000000"/>
                          </a:solidFill>
                          <a:latin typeface="Arial"/>
                          <a:ea typeface="Calibri"/>
                        </a:rPr>
                        <a:t>0</a:t>
                      </a:r>
                      <a:endParaRPr lang="en-GB" sz="1600" b="0" strike="noStrike" spc="-1">
                        <a:latin typeface="Arial"/>
                      </a:endParaRPr>
                    </a:p>
                  </a:txBody>
                  <a:tcPr marL="66960" marR="66960">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7000"/>
                        </a:lnSpc>
                        <a:spcAft>
                          <a:spcPts val="799"/>
                        </a:spcAft>
                      </a:pPr>
                      <a:r>
                        <a:rPr lang="en-GB" sz="1600" b="0" strike="noStrike" spc="-1">
                          <a:solidFill>
                            <a:srgbClr val="000000"/>
                          </a:solidFill>
                          <a:latin typeface="Arial"/>
                          <a:ea typeface="Calibri"/>
                        </a:rPr>
                        <a:t>48</a:t>
                      </a:r>
                      <a:endParaRPr lang="en-GB" sz="1600" b="0" strike="noStrike" spc="-1">
                        <a:latin typeface="Arial"/>
                      </a:endParaRPr>
                    </a:p>
                  </a:txBody>
                  <a:tcPr marL="66960" marR="66960">
                    <a:lnL w="6480">
                      <a:solidFill>
                        <a:srgbClr val="000000"/>
                      </a:solidFill>
                    </a:lnL>
                    <a:lnR w="28080">
                      <a:solidFill>
                        <a:srgbClr val="000000"/>
                      </a:solidFill>
                    </a:lnR>
                    <a:lnT w="6480">
                      <a:solidFill>
                        <a:srgbClr val="000000"/>
                      </a:solidFill>
                    </a:lnT>
                    <a:lnB w="6480">
                      <a:solidFill>
                        <a:srgbClr val="000000"/>
                      </a:solidFill>
                    </a:lnB>
                    <a:noFill/>
                  </a:tcPr>
                </a:tc>
                <a:extLst>
                  <a:ext uri="{0D108BD9-81ED-4DB2-BD59-A6C34878D82A}">
                    <a16:rowId xmlns:a16="http://schemas.microsoft.com/office/drawing/2014/main" val="10012"/>
                  </a:ext>
                </a:extLst>
              </a:tr>
              <a:tr h="312480">
                <a:tc gridSpan="4">
                  <a:txBody>
                    <a:bodyPr/>
                    <a:lstStyle/>
                    <a:p>
                      <a:pPr>
                        <a:lnSpc>
                          <a:spcPct val="107000"/>
                        </a:lnSpc>
                        <a:spcAft>
                          <a:spcPts val="799"/>
                        </a:spcAft>
                      </a:pPr>
                      <a:r>
                        <a:rPr lang="en-GB" sz="1600" b="0" strike="noStrike" spc="-1">
                          <a:solidFill>
                            <a:srgbClr val="000000"/>
                          </a:solidFill>
                          <a:latin typeface="Arial"/>
                          <a:ea typeface="Calibri"/>
                        </a:rPr>
                        <a:t>Activity 9.   Sedimentary to metamorphic</a:t>
                      </a:r>
                      <a:endParaRPr lang="en-GB" sz="1600" b="0" strike="noStrike" spc="-1">
                        <a:latin typeface="Arial"/>
                      </a:endParaRPr>
                    </a:p>
                  </a:txBody>
                  <a:tcPr marL="66960" marR="66960">
                    <a:lnL w="28080">
                      <a:solidFill>
                        <a:srgbClr val="000000"/>
                      </a:solidFill>
                    </a:lnL>
                    <a:lnR w="6480">
                      <a:solidFill>
                        <a:srgbClr val="000000"/>
                      </a:solidFill>
                    </a:lnR>
                    <a:lnT w="6480">
                      <a:solidFill>
                        <a:srgbClr val="000000"/>
                      </a:solidFill>
                    </a:lnT>
                    <a:lnB w="6480">
                      <a:solidFill>
                        <a:srgbClr val="000000"/>
                      </a:solidFill>
                    </a:lnB>
                    <a:no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a:txBody>
                    <a:bodyPr/>
                    <a:lstStyle/>
                    <a:p>
                      <a:pPr algn="ctr">
                        <a:lnSpc>
                          <a:spcPct val="107000"/>
                        </a:lnSpc>
                        <a:spcAft>
                          <a:spcPts val="799"/>
                        </a:spcAft>
                      </a:pPr>
                      <a:r>
                        <a:rPr lang="en-GB" sz="1600" b="0" strike="noStrike" spc="-1">
                          <a:solidFill>
                            <a:srgbClr val="000000"/>
                          </a:solidFill>
                          <a:latin typeface="Arial"/>
                          <a:ea typeface="Calibri"/>
                        </a:rPr>
                        <a:t>1</a:t>
                      </a:r>
                      <a:endParaRPr lang="en-GB" sz="1600" b="0" strike="noStrike" spc="-1">
                        <a:latin typeface="Arial"/>
                      </a:endParaRPr>
                    </a:p>
                  </a:txBody>
                  <a:tcPr marL="66960" marR="66960">
                    <a:lnL w="6480">
                      <a:solidFill>
                        <a:srgbClr val="000000"/>
                      </a:solidFill>
                    </a:lnL>
                    <a:lnR w="6480">
                      <a:solidFill>
                        <a:srgbClr val="000000"/>
                      </a:solidFill>
                    </a:lnR>
                    <a:lnT w="6480">
                      <a:solidFill>
                        <a:srgbClr val="000000"/>
                      </a:solidFill>
                    </a:lnT>
                    <a:lnB w="6480">
                      <a:solidFill>
                        <a:srgbClr val="000000"/>
                      </a:solidFill>
                    </a:lnB>
                    <a:noFill/>
                  </a:tcPr>
                </a:tc>
                <a:tc>
                  <a:txBody>
                    <a:bodyPr/>
                    <a:lstStyle/>
                    <a:p>
                      <a:pPr algn="ctr">
                        <a:lnSpc>
                          <a:spcPct val="107000"/>
                        </a:lnSpc>
                        <a:spcAft>
                          <a:spcPts val="799"/>
                        </a:spcAft>
                      </a:pPr>
                      <a:r>
                        <a:rPr lang="en-GB" sz="1600" b="0" strike="noStrike" spc="-1">
                          <a:solidFill>
                            <a:srgbClr val="000000"/>
                          </a:solidFill>
                          <a:latin typeface="Arial"/>
                          <a:ea typeface="Calibri"/>
                        </a:rPr>
                        <a:t>28</a:t>
                      </a:r>
                      <a:endParaRPr lang="en-GB" sz="1600" b="0" strike="noStrike" spc="-1">
                        <a:latin typeface="Arial"/>
                      </a:endParaRPr>
                    </a:p>
                  </a:txBody>
                  <a:tcPr marL="66960" marR="66960">
                    <a:lnL w="6480">
                      <a:solidFill>
                        <a:srgbClr val="000000"/>
                      </a:solidFill>
                    </a:lnL>
                    <a:lnR w="28080">
                      <a:solidFill>
                        <a:srgbClr val="000000"/>
                      </a:solidFill>
                    </a:lnR>
                    <a:lnT w="6480">
                      <a:solidFill>
                        <a:srgbClr val="000000"/>
                      </a:solidFill>
                    </a:lnT>
                    <a:lnB w="6480">
                      <a:solidFill>
                        <a:srgbClr val="000000"/>
                      </a:solidFill>
                    </a:lnB>
                    <a:noFill/>
                  </a:tcPr>
                </a:tc>
                <a:extLst>
                  <a:ext uri="{0D108BD9-81ED-4DB2-BD59-A6C34878D82A}">
                    <a16:rowId xmlns:a16="http://schemas.microsoft.com/office/drawing/2014/main" val="10013"/>
                  </a:ext>
                </a:extLst>
              </a:tr>
              <a:tr h="312480">
                <a:tc gridSpan="4">
                  <a:txBody>
                    <a:bodyPr/>
                    <a:lstStyle/>
                    <a:p>
                      <a:pPr>
                        <a:lnSpc>
                          <a:spcPct val="107000"/>
                        </a:lnSpc>
                        <a:spcAft>
                          <a:spcPts val="799"/>
                        </a:spcAft>
                      </a:pPr>
                      <a:r>
                        <a:rPr lang="en-GB" sz="1600" b="0" strike="noStrike" spc="-1">
                          <a:solidFill>
                            <a:srgbClr val="000000"/>
                          </a:solidFill>
                          <a:latin typeface="Arial"/>
                          <a:ea typeface="Calibri"/>
                        </a:rPr>
                        <a:t>Activity 10. Naming rocks</a:t>
                      </a:r>
                      <a:endParaRPr lang="en-GB" sz="1600" b="0" strike="noStrike" spc="-1">
                        <a:latin typeface="Arial"/>
                      </a:endParaRPr>
                    </a:p>
                  </a:txBody>
                  <a:tcPr marL="66960" marR="66960">
                    <a:lnL w="28080">
                      <a:solidFill>
                        <a:srgbClr val="000000"/>
                      </a:solidFill>
                    </a:lnL>
                    <a:lnR w="6480">
                      <a:solidFill>
                        <a:srgbClr val="000000"/>
                      </a:solidFill>
                    </a:lnR>
                    <a:lnT w="6480">
                      <a:solidFill>
                        <a:srgbClr val="000000"/>
                      </a:solidFill>
                    </a:lnT>
                    <a:lnB w="28080">
                      <a:solidFill>
                        <a:srgbClr val="000000"/>
                      </a:solidFill>
                    </a:lnB>
                    <a:no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a:txBody>
                    <a:bodyPr/>
                    <a:lstStyle/>
                    <a:p>
                      <a:pPr algn="ctr">
                        <a:lnSpc>
                          <a:spcPct val="107000"/>
                        </a:lnSpc>
                        <a:spcAft>
                          <a:spcPts val="799"/>
                        </a:spcAft>
                      </a:pPr>
                      <a:r>
                        <a:rPr lang="en-GB" sz="1600" b="0" strike="noStrike" spc="-1">
                          <a:solidFill>
                            <a:srgbClr val="000000"/>
                          </a:solidFill>
                          <a:latin typeface="Arial"/>
                          <a:ea typeface="Calibri"/>
                        </a:rPr>
                        <a:t>4</a:t>
                      </a:r>
                      <a:endParaRPr lang="en-GB" sz="1600" b="0" strike="noStrike" spc="-1">
                        <a:latin typeface="Arial"/>
                      </a:endParaRPr>
                    </a:p>
                  </a:txBody>
                  <a:tcPr marL="66960" marR="66960">
                    <a:lnL w="6480">
                      <a:solidFill>
                        <a:srgbClr val="000000"/>
                      </a:solidFill>
                    </a:lnL>
                    <a:lnR w="6480">
                      <a:solidFill>
                        <a:srgbClr val="000000"/>
                      </a:solidFill>
                    </a:lnR>
                    <a:lnT w="6480">
                      <a:solidFill>
                        <a:srgbClr val="000000"/>
                      </a:solidFill>
                    </a:lnT>
                    <a:lnB w="28080">
                      <a:solidFill>
                        <a:srgbClr val="000000"/>
                      </a:solidFill>
                    </a:lnB>
                    <a:noFill/>
                  </a:tcPr>
                </a:tc>
                <a:tc>
                  <a:txBody>
                    <a:bodyPr/>
                    <a:lstStyle/>
                    <a:p>
                      <a:pPr algn="ctr">
                        <a:lnSpc>
                          <a:spcPct val="107000"/>
                        </a:lnSpc>
                        <a:spcAft>
                          <a:spcPts val="799"/>
                        </a:spcAft>
                      </a:pPr>
                      <a:r>
                        <a:rPr lang="en-GB" sz="1600" b="0" strike="noStrike" spc="-1" dirty="0">
                          <a:solidFill>
                            <a:srgbClr val="000000"/>
                          </a:solidFill>
                          <a:latin typeface="Arial"/>
                          <a:ea typeface="Calibri"/>
                        </a:rPr>
                        <a:t>36</a:t>
                      </a:r>
                      <a:endParaRPr lang="en-GB" sz="1600" b="0" strike="noStrike" spc="-1" dirty="0">
                        <a:latin typeface="Arial"/>
                      </a:endParaRPr>
                    </a:p>
                  </a:txBody>
                  <a:tcPr marL="66960" marR="66960">
                    <a:lnL w="6480">
                      <a:solidFill>
                        <a:srgbClr val="000000"/>
                      </a:solidFill>
                    </a:lnL>
                    <a:lnR w="28080">
                      <a:solidFill>
                        <a:srgbClr val="000000"/>
                      </a:solidFill>
                    </a:lnR>
                    <a:lnT w="6480">
                      <a:solidFill>
                        <a:srgbClr val="000000"/>
                      </a:solidFill>
                    </a:lnT>
                    <a:lnB w="28080">
                      <a:solidFill>
                        <a:srgbClr val="000000"/>
                      </a:solidFill>
                    </a:lnB>
                    <a:noFill/>
                  </a:tcPr>
                </a:tc>
                <a:extLst>
                  <a:ext uri="{0D108BD9-81ED-4DB2-BD59-A6C34878D82A}">
                    <a16:rowId xmlns:a16="http://schemas.microsoft.com/office/drawing/2014/main" val="1001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6000"/>
    </mc:Choice>
    <mc:Fallback xmlns="" xmlns:p15="http://schemas.microsoft.com/office/powerpoint/2012/main">
      <p:transition spd="slow" advTm="6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CustomShape 1"/>
          <p:cNvSpPr/>
          <p:nvPr/>
        </p:nvSpPr>
        <p:spPr>
          <a:xfrm>
            <a:off x="5429880" y="1087920"/>
            <a:ext cx="2761200" cy="24184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599"/>
              </a:spcBef>
            </a:pPr>
            <a:r>
              <a:rPr lang="en-GB" sz="3200" b="1" strike="noStrike" spc="-1">
                <a:solidFill>
                  <a:srgbClr val="000000"/>
                </a:solidFill>
                <a:latin typeface="Arial"/>
              </a:rPr>
              <a:t>Spot that rock</a:t>
            </a:r>
            <a:endParaRPr lang="en-GB" sz="3200" b="0" strike="noStrike" spc="-1">
              <a:latin typeface="Arial"/>
            </a:endParaRPr>
          </a:p>
          <a:p>
            <a:pPr algn="ctr">
              <a:lnSpc>
                <a:spcPct val="100000"/>
              </a:lnSpc>
              <a:spcBef>
                <a:spcPts val="1301"/>
              </a:spcBef>
            </a:pPr>
            <a:r>
              <a:rPr lang="en-GB" sz="2600" b="1" strike="noStrike" spc="-1">
                <a:solidFill>
                  <a:srgbClr val="000000"/>
                </a:solidFill>
                <a:latin typeface="Arial"/>
              </a:rPr>
              <a:t>Earth science for geography and science</a:t>
            </a:r>
            <a:endParaRPr lang="en-GB" sz="2600" b="0" strike="noStrike" spc="-1">
              <a:latin typeface="Arial"/>
            </a:endParaRPr>
          </a:p>
        </p:txBody>
      </p:sp>
      <p:sp>
        <p:nvSpPr>
          <p:cNvPr id="285" name="CustomShape 2"/>
          <p:cNvSpPr/>
          <p:nvPr/>
        </p:nvSpPr>
        <p:spPr>
          <a:xfrm>
            <a:off x="945360" y="5035320"/>
            <a:ext cx="7665480" cy="17661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100"/>
              </a:spcBef>
            </a:pPr>
            <a:r>
              <a:rPr lang="en-GB" sz="2200" b="0" strike="noStrike" spc="-1">
                <a:solidFill>
                  <a:srgbClr val="000000"/>
                </a:solidFill>
                <a:latin typeface="Arial"/>
              </a:rPr>
              <a:t>The workshop is based on this pdf booklet originally prepared by the Earth Science Education Unit and now available on the Earthlearningidea website. It contains a workshop summary, the outcomes, teacher guidance, risk assessments and resources lists – as in the following slides</a:t>
            </a:r>
            <a:endParaRPr lang="en-GB" sz="2200" b="0" strike="noStrike" spc="-1">
              <a:latin typeface="Arial"/>
            </a:endParaRPr>
          </a:p>
        </p:txBody>
      </p:sp>
      <p:pic>
        <p:nvPicPr>
          <p:cNvPr id="286" name="Picture 1"/>
          <p:cNvPicPr/>
          <p:nvPr/>
        </p:nvPicPr>
        <p:blipFill rotWithShape="1">
          <a:blip r:embed="rId3"/>
          <a:srcRect l="8999" t="18887" r="62498" b="9109"/>
          <a:stretch/>
        </p:blipFill>
        <p:spPr>
          <a:xfrm>
            <a:off x="1645920" y="396360"/>
            <a:ext cx="3219157" cy="457560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advTm="21000"/>
    </mc:Choice>
    <mc:Fallback xmlns="" xmlns:p15="http://schemas.microsoft.com/office/powerpoint/2012/main">
      <p:transition spd="slow" advTm="21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13979</TotalTime>
  <Words>5530</Words>
  <Application>Microsoft Office PowerPoint</Application>
  <PresentationFormat>On-screen Show (4:3)</PresentationFormat>
  <Paragraphs>631</Paragraphs>
  <Slides>68</Slides>
  <Notes>47</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68</vt:i4>
      </vt:variant>
    </vt:vector>
  </HeadingPairs>
  <TitlesOfParts>
    <vt:vector size="79" baseType="lpstr">
      <vt:lpstr>Arial</vt:lpstr>
      <vt:lpstr>StarSymbol</vt:lpstr>
      <vt:lpstr>Symbol</vt:lpstr>
      <vt:lpstr>Times New Roman</vt:lpstr>
      <vt:lpstr>Wingdings</vt:lpstr>
      <vt:lpstr>Office Theme</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SCIENCE EDUCATION UNIT</dc:title>
  <dc:subject/>
  <dc:creator>Peter</dc:creator>
  <dc:description/>
  <cp:lastModifiedBy>Chris King</cp:lastModifiedBy>
  <cp:revision>750</cp:revision>
  <cp:lastPrinted>2015-03-10T14:43:50Z</cp:lastPrinted>
  <dcterms:created xsi:type="dcterms:W3CDTF">2006-02-15T21:21:49Z</dcterms:created>
  <dcterms:modified xsi:type="dcterms:W3CDTF">2020-12-07T18:13:50Z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64</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68</vt:i4>
  </property>
</Properties>
</file>