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9" r:id="rId2"/>
    <p:sldMasterId id="2147483759" r:id="rId3"/>
    <p:sldMasterId id="2147483746" r:id="rId4"/>
    <p:sldMasterId id="2147483733" r:id="rId5"/>
    <p:sldMasterId id="2147483686" r:id="rId6"/>
    <p:sldMasterId id="2147483651" r:id="rId7"/>
  </p:sldMasterIdLst>
  <p:notesMasterIdLst>
    <p:notesMasterId r:id="rId24"/>
  </p:notesMasterIdLst>
  <p:handoutMasterIdLst>
    <p:handoutMasterId r:id="rId25"/>
  </p:handoutMasterIdLst>
  <p:sldIdLst>
    <p:sldId id="659" r:id="rId8"/>
    <p:sldId id="257" r:id="rId9"/>
    <p:sldId id="258" r:id="rId10"/>
    <p:sldId id="262" r:id="rId11"/>
    <p:sldId id="678" r:id="rId12"/>
    <p:sldId id="660" r:id="rId13"/>
    <p:sldId id="661" r:id="rId14"/>
    <p:sldId id="266" r:id="rId15"/>
    <p:sldId id="662" r:id="rId16"/>
    <p:sldId id="269" r:id="rId17"/>
    <p:sldId id="279" r:id="rId18"/>
    <p:sldId id="280" r:id="rId19"/>
    <p:sldId id="671" r:id="rId20"/>
    <p:sldId id="669" r:id="rId21"/>
    <p:sldId id="679" r:id="rId22"/>
    <p:sldId id="680" r:id="rId23"/>
  </p:sldIdLst>
  <p:sldSz cx="9144000" cy="6858000" type="screen4x3"/>
  <p:notesSz cx="9928225" cy="6797675"/>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577">
          <p15:clr>
            <a:srgbClr val="A4A3A4"/>
          </p15:clr>
        </p15:guide>
        <p15:guide id="2" pos="2880">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FE7"/>
    <a:srgbClr val="FE6700"/>
    <a:srgbClr val="E5FFE5"/>
    <a:srgbClr val="EFFFEF"/>
    <a:srgbClr val="666633"/>
    <a:srgbClr val="E1D8B1"/>
    <a:srgbClr val="E0E0BE"/>
    <a:srgbClr val="D5DAC4"/>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96980" autoAdjust="0"/>
  </p:normalViewPr>
  <p:slideViewPr>
    <p:cSldViewPr snapToGrid="0">
      <p:cViewPr varScale="1">
        <p:scale>
          <a:sx n="60" d="100"/>
          <a:sy n="60" d="100"/>
        </p:scale>
        <p:origin x="72" y="1068"/>
      </p:cViewPr>
      <p:guideLst>
        <p:guide orient="horz" pos="157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5" d="100"/>
          <a:sy n="75" d="100"/>
        </p:scale>
        <p:origin x="-1704" y="-102"/>
      </p:cViewPr>
      <p:guideLst>
        <p:guide orient="horz" pos="2142"/>
        <p:guide pos="31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16714" y="0"/>
            <a:ext cx="4303313" cy="340210"/>
          </a:xfrm>
          <a:prstGeom prst="rect">
            <a:avLst/>
          </a:prstGeom>
        </p:spPr>
        <p:txBody>
          <a:bodyPr vert="horz" lIns="91022" tIns="45511" rIns="91022" bIns="45511" rtlCol="0"/>
          <a:lstStyle>
            <a:lvl1pPr algn="l">
              <a:defRPr sz="1200"/>
            </a:lvl1pPr>
          </a:lstStyle>
          <a:p>
            <a:pPr>
              <a:defRPr/>
            </a:pPr>
            <a:r>
              <a:rPr lang="en-GB" dirty="0"/>
              <a:t>Investigating Earth’s structure PowerPoint </a:t>
            </a:r>
          </a:p>
        </p:txBody>
      </p:sp>
      <p:sp>
        <p:nvSpPr>
          <p:cNvPr id="3" name="Date Placeholder 2"/>
          <p:cNvSpPr>
            <a:spLocks noGrp="1"/>
          </p:cNvSpPr>
          <p:nvPr>
            <p:ph type="dt" sz="quarter" idx="1"/>
          </p:nvPr>
        </p:nvSpPr>
        <p:spPr>
          <a:xfrm>
            <a:off x="5622594" y="0"/>
            <a:ext cx="4303313" cy="340210"/>
          </a:xfrm>
          <a:prstGeom prst="rect">
            <a:avLst/>
          </a:prstGeom>
        </p:spPr>
        <p:txBody>
          <a:bodyPr vert="horz" lIns="91022" tIns="45511" rIns="91022" bIns="45511" rtlCol="0"/>
          <a:lstStyle>
            <a:lvl1pPr algn="r">
              <a:defRPr sz="1200"/>
            </a:lvl1pPr>
          </a:lstStyle>
          <a:p>
            <a:pPr>
              <a:defRPr/>
            </a:pPr>
            <a:endParaRPr lang="en-GB" dirty="0"/>
          </a:p>
        </p:txBody>
      </p:sp>
      <p:sp>
        <p:nvSpPr>
          <p:cNvPr id="4" name="Footer Placeholder 3"/>
          <p:cNvSpPr>
            <a:spLocks noGrp="1"/>
          </p:cNvSpPr>
          <p:nvPr>
            <p:ph type="ftr" sz="quarter" idx="2"/>
          </p:nvPr>
        </p:nvSpPr>
        <p:spPr>
          <a:xfrm>
            <a:off x="12701" y="6456378"/>
            <a:ext cx="4303313" cy="340210"/>
          </a:xfrm>
          <a:prstGeom prst="rect">
            <a:avLst/>
          </a:prstGeom>
        </p:spPr>
        <p:txBody>
          <a:bodyPr vert="horz" lIns="91022" tIns="45511" rIns="91022" bIns="45511" rtlCol="0" anchor="b"/>
          <a:lstStyle>
            <a:lvl1pPr algn="l">
              <a:defRPr sz="1200"/>
            </a:lvl1pPr>
          </a:lstStyle>
          <a:p>
            <a:pPr>
              <a:defRPr/>
            </a:pPr>
            <a:r>
              <a:rPr lang="en-GB" dirty="0"/>
              <a:t>05/03/15</a:t>
            </a:r>
          </a:p>
        </p:txBody>
      </p:sp>
      <p:sp>
        <p:nvSpPr>
          <p:cNvPr id="5" name="Slide Number Placeholder 4"/>
          <p:cNvSpPr>
            <a:spLocks noGrp="1"/>
          </p:cNvSpPr>
          <p:nvPr>
            <p:ph type="sldNum" sz="quarter" idx="3"/>
          </p:nvPr>
        </p:nvSpPr>
        <p:spPr>
          <a:xfrm>
            <a:off x="5622594" y="6456378"/>
            <a:ext cx="4303313" cy="340210"/>
          </a:xfrm>
          <a:prstGeom prst="rect">
            <a:avLst/>
          </a:prstGeom>
        </p:spPr>
        <p:txBody>
          <a:bodyPr vert="horz" lIns="91022" tIns="45511" rIns="91022" bIns="45511" rtlCol="0" anchor="b"/>
          <a:lstStyle>
            <a:lvl1pPr algn="r">
              <a:defRPr sz="1200"/>
            </a:lvl1pPr>
          </a:lstStyle>
          <a:p>
            <a:pPr>
              <a:defRPr/>
            </a:pPr>
            <a:fld id="{C70321E5-D2C5-48C4-A3D0-FC1F80092200}" type="slidenum">
              <a:rPr lang="en-GB"/>
              <a:pPr>
                <a:defRPr/>
              </a:pPr>
              <a:t>‹#›</a:t>
            </a:fld>
            <a:endParaRPr lang="en-GB"/>
          </a:p>
        </p:txBody>
      </p:sp>
    </p:spTree>
    <p:extLst>
      <p:ext uri="{BB962C8B-B14F-4D97-AF65-F5344CB8AC3E}">
        <p14:creationId xmlns:p14="http://schemas.microsoft.com/office/powerpoint/2010/main" val="3065997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303313" cy="340210"/>
          </a:xfrm>
          <a:prstGeom prst="rect">
            <a:avLst/>
          </a:prstGeom>
          <a:noFill/>
          <a:ln w="9525">
            <a:noFill/>
            <a:miter lim="800000"/>
            <a:headEnd/>
            <a:tailEnd/>
          </a:ln>
          <a:effectLst/>
        </p:spPr>
        <p:txBody>
          <a:bodyPr vert="horz" wrap="square" lIns="91022" tIns="45511" rIns="91022" bIns="45511" numCol="1" anchor="t" anchorCtr="0" compatLnSpc="1">
            <a:prstTxWarp prst="textNoShape">
              <a:avLst/>
            </a:prstTxWarp>
          </a:bodyPr>
          <a:lstStyle>
            <a:lvl1pPr>
              <a:defRPr sz="1200">
                <a:latin typeface="Arial" charset="0"/>
              </a:defRPr>
            </a:lvl1pPr>
          </a:lstStyle>
          <a:p>
            <a:pPr>
              <a:defRPr/>
            </a:pPr>
            <a:endParaRPr lang="en-GB"/>
          </a:p>
        </p:txBody>
      </p:sp>
      <p:sp>
        <p:nvSpPr>
          <p:cNvPr id="5123" name="Rectangle 3"/>
          <p:cNvSpPr>
            <a:spLocks noGrp="1" noChangeArrowheads="1"/>
          </p:cNvSpPr>
          <p:nvPr>
            <p:ph type="dt" idx="1"/>
          </p:nvPr>
        </p:nvSpPr>
        <p:spPr bwMode="auto">
          <a:xfrm>
            <a:off x="5622594" y="0"/>
            <a:ext cx="4303313" cy="340210"/>
          </a:xfrm>
          <a:prstGeom prst="rect">
            <a:avLst/>
          </a:prstGeom>
          <a:noFill/>
          <a:ln w="9525">
            <a:noFill/>
            <a:miter lim="800000"/>
            <a:headEnd/>
            <a:tailEnd/>
          </a:ln>
          <a:effectLst/>
        </p:spPr>
        <p:txBody>
          <a:bodyPr vert="horz" wrap="square" lIns="91022" tIns="45511" rIns="91022" bIns="45511" numCol="1" anchor="t" anchorCtr="0" compatLnSpc="1">
            <a:prstTxWarp prst="textNoShape">
              <a:avLst/>
            </a:prstTxWarp>
          </a:bodyPr>
          <a:lstStyle>
            <a:lvl1pPr algn="r">
              <a:defRPr sz="1200">
                <a:latin typeface="Arial" charset="0"/>
              </a:defRPr>
            </a:lvl1pPr>
          </a:lstStyle>
          <a:p>
            <a:pPr>
              <a:defRPr/>
            </a:pPr>
            <a:r>
              <a:rPr lang="en-GB" dirty="0"/>
              <a:t>05/03/15</a:t>
            </a:r>
          </a:p>
        </p:txBody>
      </p:sp>
      <p:sp>
        <p:nvSpPr>
          <p:cNvPr id="147460" name="Rectangle 4"/>
          <p:cNvSpPr>
            <a:spLocks noGrp="1" noRot="1" noChangeAspect="1" noChangeArrowheads="1" noTextEdit="1"/>
          </p:cNvSpPr>
          <p:nvPr>
            <p:ph type="sldImg" idx="2"/>
          </p:nvPr>
        </p:nvSpPr>
        <p:spPr bwMode="auto">
          <a:xfrm>
            <a:off x="3263900" y="509588"/>
            <a:ext cx="3400425" cy="2551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92361" y="3229277"/>
            <a:ext cx="7943507" cy="3058628"/>
          </a:xfrm>
          <a:prstGeom prst="rect">
            <a:avLst/>
          </a:prstGeom>
          <a:noFill/>
          <a:ln w="9525">
            <a:noFill/>
            <a:miter lim="800000"/>
            <a:headEnd/>
            <a:tailEnd/>
          </a:ln>
          <a:effectLst/>
        </p:spPr>
        <p:txBody>
          <a:bodyPr vert="horz" wrap="square" lIns="91022" tIns="45511" rIns="91022" bIns="4551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1" y="6456378"/>
            <a:ext cx="4303313" cy="340210"/>
          </a:xfrm>
          <a:prstGeom prst="rect">
            <a:avLst/>
          </a:prstGeom>
          <a:noFill/>
          <a:ln w="9525">
            <a:noFill/>
            <a:miter lim="800000"/>
            <a:headEnd/>
            <a:tailEnd/>
          </a:ln>
          <a:effectLst/>
        </p:spPr>
        <p:txBody>
          <a:bodyPr vert="horz" wrap="square" lIns="91022" tIns="45511" rIns="91022" bIns="45511" numCol="1" anchor="b" anchorCtr="0" compatLnSpc="1">
            <a:prstTxWarp prst="textNoShape">
              <a:avLst/>
            </a:prstTxWarp>
          </a:bodyPr>
          <a:lstStyle>
            <a:lvl1pPr>
              <a:defRPr sz="1200">
                <a:latin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5622594" y="6456378"/>
            <a:ext cx="4303313" cy="340210"/>
          </a:xfrm>
          <a:prstGeom prst="rect">
            <a:avLst/>
          </a:prstGeom>
          <a:noFill/>
          <a:ln w="9525">
            <a:noFill/>
            <a:miter lim="800000"/>
            <a:headEnd/>
            <a:tailEnd/>
          </a:ln>
          <a:effectLst/>
        </p:spPr>
        <p:txBody>
          <a:bodyPr vert="horz" wrap="square" lIns="91022" tIns="45511" rIns="91022" bIns="45511" numCol="1" anchor="b" anchorCtr="0" compatLnSpc="1">
            <a:prstTxWarp prst="textNoShape">
              <a:avLst/>
            </a:prstTxWarp>
          </a:bodyPr>
          <a:lstStyle>
            <a:lvl1pPr algn="r">
              <a:defRPr sz="1200">
                <a:latin typeface="Arial" charset="0"/>
              </a:defRPr>
            </a:lvl1pPr>
          </a:lstStyle>
          <a:p>
            <a:pPr>
              <a:defRPr/>
            </a:pPr>
            <a:fld id="{C3FA8C5B-6D10-483A-90C0-B3B87B383CCC}" type="slidenum">
              <a:rPr lang="en-GB"/>
              <a:pPr>
                <a:defRPr/>
              </a:pPr>
              <a:t>‹#›</a:t>
            </a:fld>
            <a:endParaRPr lang="en-GB"/>
          </a:p>
        </p:txBody>
      </p:sp>
    </p:spTree>
    <p:extLst>
      <p:ext uri="{BB962C8B-B14F-4D97-AF65-F5344CB8AC3E}">
        <p14:creationId xmlns:p14="http://schemas.microsoft.com/office/powerpoint/2010/main" val="2980265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5622480" y="6456240"/>
            <a:ext cx="4302720" cy="339480"/>
          </a:xfrm>
          <a:prstGeom prst="rect">
            <a:avLst/>
          </a:prstGeom>
          <a:noFill/>
          <a:ln w="9360">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3EA1D86F-7CE7-427A-A66B-8D521B7C3982}" type="slidenum">
              <a:rPr lang="en-GB" sz="1200" b="0" strike="noStrike" spc="-1">
                <a:solidFill>
                  <a:srgbClr val="000000"/>
                </a:solidFill>
                <a:latin typeface="Arial"/>
                <a:ea typeface="+mn-ea"/>
              </a:rPr>
              <a:t>4</a:t>
            </a:fld>
            <a:endParaRPr lang="en-GB" sz="1200" b="0" strike="noStrike" spc="-1">
              <a:latin typeface="Arial"/>
            </a:endParaRPr>
          </a:p>
        </p:txBody>
      </p:sp>
      <p:sp>
        <p:nvSpPr>
          <p:cNvPr id="367" name="PlaceHolder 2"/>
          <p:cNvSpPr>
            <a:spLocks noGrp="1" noRot="1" noChangeAspect="1"/>
          </p:cNvSpPr>
          <p:nvPr>
            <p:ph type="sldImg"/>
          </p:nvPr>
        </p:nvSpPr>
        <p:spPr>
          <a:xfrm>
            <a:off x="3263900" y="509588"/>
            <a:ext cx="3400425" cy="2551112"/>
          </a:xfrm>
          <a:prstGeom prst="rect">
            <a:avLst/>
          </a:prstGeom>
        </p:spPr>
      </p:sp>
      <p:sp>
        <p:nvSpPr>
          <p:cNvPr id="368" name="PlaceHolder 3"/>
          <p:cNvSpPr>
            <a:spLocks noGrp="1"/>
          </p:cNvSpPr>
          <p:nvPr>
            <p:ph type="body"/>
          </p:nvPr>
        </p:nvSpPr>
        <p:spPr>
          <a:xfrm>
            <a:off x="1324080" y="3229200"/>
            <a:ext cx="7279560" cy="3057840"/>
          </a:xfrm>
          <a:prstGeom prst="rect">
            <a:avLst/>
          </a:prstGeom>
        </p:spPr>
        <p:txBody>
          <a:bodyPr lIns="91080" tIns="45360" rIns="91080" bIns="45360">
            <a:noAutofit/>
          </a:bodyPr>
          <a:lstStyle/>
          <a:p>
            <a:endParaRPr lang="en-GB"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noRot="1" noChangeAspect="1"/>
          </p:cNvSpPr>
          <p:nvPr>
            <p:ph type="sldImg"/>
          </p:nvPr>
        </p:nvSpPr>
        <p:spPr>
          <a:xfrm>
            <a:off x="3263900" y="509588"/>
            <a:ext cx="3400425" cy="2551112"/>
          </a:xfrm>
          <a:prstGeom prst="rect">
            <a:avLst/>
          </a:prstGeom>
        </p:spPr>
      </p:sp>
      <p:sp>
        <p:nvSpPr>
          <p:cNvPr id="376" name="PlaceHolder 2"/>
          <p:cNvSpPr>
            <a:spLocks noGrp="1"/>
          </p:cNvSpPr>
          <p:nvPr>
            <p:ph type="body"/>
          </p:nvPr>
        </p:nvSpPr>
        <p:spPr>
          <a:xfrm>
            <a:off x="992520" y="3229200"/>
            <a:ext cx="7942680" cy="3057840"/>
          </a:xfrm>
          <a:prstGeom prst="rect">
            <a:avLst/>
          </a:prstGeom>
        </p:spPr>
        <p:txBody>
          <a:bodyPr lIns="91080" tIns="45360" rIns="91080" bIns="45360">
            <a:noAutofit/>
          </a:bodyPr>
          <a:lstStyle/>
          <a:p>
            <a:endParaRPr lang="en-GB" sz="2000" b="0" strike="noStrike" spc="-1">
              <a:latin typeface="Arial"/>
            </a:endParaRPr>
          </a:p>
        </p:txBody>
      </p:sp>
      <p:sp>
        <p:nvSpPr>
          <p:cNvPr id="377" name="CustomShape 3"/>
          <p:cNvSpPr/>
          <p:nvPr/>
        </p:nvSpPr>
        <p:spPr>
          <a:xfrm>
            <a:off x="5622480" y="6456240"/>
            <a:ext cx="4302720" cy="339480"/>
          </a:xfrm>
          <a:prstGeom prst="rect">
            <a:avLst/>
          </a:prstGeom>
          <a:noFill/>
          <a:ln w="9360">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D9D6160E-92B4-4AF7-A05F-16C91816C1B2}" type="slidenum">
              <a:rPr lang="en-GB" sz="1200" b="0" strike="noStrike" spc="-1">
                <a:solidFill>
                  <a:srgbClr val="000000"/>
                </a:solidFill>
                <a:latin typeface="Arial"/>
                <a:ea typeface="+mn-ea"/>
              </a:rPr>
              <a:t>8</a:t>
            </a:fld>
            <a:endParaRPr lang="en-GB"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noRot="1" noChangeAspect="1"/>
          </p:cNvSpPr>
          <p:nvPr>
            <p:ph type="sldImg"/>
          </p:nvPr>
        </p:nvSpPr>
        <p:spPr>
          <a:xfrm>
            <a:off x="3263900" y="509588"/>
            <a:ext cx="3400425" cy="2551112"/>
          </a:xfrm>
          <a:prstGeom prst="rect">
            <a:avLst/>
          </a:prstGeom>
        </p:spPr>
      </p:sp>
      <p:sp>
        <p:nvSpPr>
          <p:cNvPr id="376" name="PlaceHolder 2"/>
          <p:cNvSpPr>
            <a:spLocks noGrp="1"/>
          </p:cNvSpPr>
          <p:nvPr>
            <p:ph type="body"/>
          </p:nvPr>
        </p:nvSpPr>
        <p:spPr>
          <a:xfrm>
            <a:off x="992520" y="3229200"/>
            <a:ext cx="7942680" cy="3057840"/>
          </a:xfrm>
          <a:prstGeom prst="rect">
            <a:avLst/>
          </a:prstGeom>
        </p:spPr>
        <p:txBody>
          <a:bodyPr lIns="91080" tIns="45360" rIns="91080" bIns="45360">
            <a:noAutofit/>
          </a:bodyPr>
          <a:lstStyle/>
          <a:p>
            <a:endParaRPr lang="en-GB" sz="2000" b="0" strike="noStrike" spc="-1">
              <a:latin typeface="Arial"/>
            </a:endParaRPr>
          </a:p>
        </p:txBody>
      </p:sp>
      <p:sp>
        <p:nvSpPr>
          <p:cNvPr id="377" name="CustomShape 3"/>
          <p:cNvSpPr/>
          <p:nvPr/>
        </p:nvSpPr>
        <p:spPr>
          <a:xfrm>
            <a:off x="5622480" y="6456240"/>
            <a:ext cx="4302720" cy="339480"/>
          </a:xfrm>
          <a:prstGeom prst="rect">
            <a:avLst/>
          </a:prstGeom>
          <a:noFill/>
          <a:ln w="9360">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D9D6160E-92B4-4AF7-A05F-16C91816C1B2}" type="slidenum">
              <a:rPr lang="en-GB" sz="1200" b="0" strike="noStrike" spc="-1">
                <a:solidFill>
                  <a:srgbClr val="000000"/>
                </a:solidFill>
                <a:latin typeface="Arial"/>
                <a:ea typeface="+mn-ea"/>
              </a:rPr>
              <a:t>9</a:t>
            </a:fld>
            <a:endParaRPr lang="en-GB" sz="1200" b="0" strike="noStrike" spc="-1">
              <a:latin typeface="Arial"/>
            </a:endParaRPr>
          </a:p>
        </p:txBody>
      </p:sp>
    </p:spTree>
    <p:extLst>
      <p:ext uri="{BB962C8B-B14F-4D97-AF65-F5344CB8AC3E}">
        <p14:creationId xmlns:p14="http://schemas.microsoft.com/office/powerpoint/2010/main" val="105517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noRot="1" noChangeAspect="1"/>
          </p:cNvSpPr>
          <p:nvPr>
            <p:ph type="sldImg"/>
          </p:nvPr>
        </p:nvSpPr>
        <p:spPr>
          <a:xfrm>
            <a:off x="3263900" y="509588"/>
            <a:ext cx="3400425" cy="2551112"/>
          </a:xfrm>
          <a:prstGeom prst="rect">
            <a:avLst/>
          </a:prstGeom>
        </p:spPr>
      </p:sp>
      <p:sp>
        <p:nvSpPr>
          <p:cNvPr id="376" name="PlaceHolder 2"/>
          <p:cNvSpPr>
            <a:spLocks noGrp="1"/>
          </p:cNvSpPr>
          <p:nvPr>
            <p:ph type="body"/>
          </p:nvPr>
        </p:nvSpPr>
        <p:spPr>
          <a:xfrm>
            <a:off x="992520" y="3229200"/>
            <a:ext cx="7942680" cy="3057840"/>
          </a:xfrm>
          <a:prstGeom prst="rect">
            <a:avLst/>
          </a:prstGeom>
        </p:spPr>
        <p:txBody>
          <a:bodyPr lIns="91080" tIns="45360" rIns="91080" bIns="45360">
            <a:noAutofit/>
          </a:bodyPr>
          <a:lstStyle/>
          <a:p>
            <a:endParaRPr lang="en-GB" sz="2000" b="0" strike="noStrike" spc="-1">
              <a:latin typeface="Arial"/>
            </a:endParaRPr>
          </a:p>
        </p:txBody>
      </p:sp>
      <p:sp>
        <p:nvSpPr>
          <p:cNvPr id="377" name="CustomShape 3"/>
          <p:cNvSpPr/>
          <p:nvPr/>
        </p:nvSpPr>
        <p:spPr>
          <a:xfrm>
            <a:off x="5622480" y="6456240"/>
            <a:ext cx="4302720" cy="339480"/>
          </a:xfrm>
          <a:prstGeom prst="rect">
            <a:avLst/>
          </a:prstGeom>
          <a:noFill/>
          <a:ln w="9360">
            <a:noFill/>
          </a:ln>
        </p:spPr>
        <p:style>
          <a:lnRef idx="0">
            <a:scrgbClr r="0" g="0" b="0"/>
          </a:lnRef>
          <a:fillRef idx="0">
            <a:scrgbClr r="0" g="0" b="0"/>
          </a:fillRef>
          <a:effectRef idx="0">
            <a:scrgbClr r="0" g="0" b="0"/>
          </a:effectRef>
          <a:fontRef idx="minor"/>
        </p:style>
        <p:txBody>
          <a:bodyPr lIns="91080" tIns="45360" rIns="91080" bIns="45360" anchor="b">
            <a:noAutofit/>
          </a:bodyPr>
          <a:lstStyle/>
          <a:p>
            <a:pPr algn="r">
              <a:lnSpc>
                <a:spcPct val="100000"/>
              </a:lnSpc>
            </a:pPr>
            <a:fld id="{D9D6160E-92B4-4AF7-A05F-16C91816C1B2}" type="slidenum">
              <a:rPr lang="en-GB" sz="1200" b="0" strike="noStrike" spc="-1">
                <a:solidFill>
                  <a:srgbClr val="000000"/>
                </a:solidFill>
                <a:latin typeface="Arial"/>
                <a:ea typeface="+mn-ea"/>
              </a:rPr>
              <a:t>14</a:t>
            </a:fld>
            <a:endParaRPr lang="en-GB" sz="1200" b="0" strike="noStrike" spc="-1">
              <a:latin typeface="Arial"/>
            </a:endParaRPr>
          </a:p>
        </p:txBody>
      </p:sp>
    </p:spTree>
    <p:extLst>
      <p:ext uri="{BB962C8B-B14F-4D97-AF65-F5344CB8AC3E}">
        <p14:creationId xmlns:p14="http://schemas.microsoft.com/office/powerpoint/2010/main" val="245416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a:extLst>
              <a:ext uri="{FF2B5EF4-FFF2-40B4-BE49-F238E27FC236}">
                <a16:creationId xmlns:a16="http://schemas.microsoft.com/office/drawing/2014/main" id="{FCC67355-580C-4062-A006-1C285BD0F7C4}"/>
              </a:ext>
            </a:extLst>
          </p:cNvPr>
          <p:cNvSpPr/>
          <p:nvPr userDrawn="1"/>
        </p:nvSpPr>
        <p:spPr bwMode="auto">
          <a:xfrm>
            <a:off x="312362" y="-27296"/>
            <a:ext cx="8817990" cy="6967182"/>
          </a:xfrm>
          <a:prstGeom prst="rect">
            <a:avLst/>
          </a:prstGeom>
          <a:solidFill>
            <a:srgbClr val="E9FEE6"/>
          </a:solidFill>
          <a:ln w="9525" cap="flat" cmpd="sng" algn="ctr">
            <a:noFill/>
            <a:prstDash val="solid"/>
            <a:round/>
            <a:headEnd type="none" w="med" len="med"/>
            <a:tailEnd type="none" w="med" len="med"/>
          </a:ln>
          <a:effectLst/>
        </p:spPr>
        <p:txBody>
          <a:bodyPr/>
          <a:lstStyle/>
          <a:p>
            <a:pPr>
              <a:defRPr/>
            </a:pPr>
            <a:endParaRPr lang="en-GB"/>
          </a:p>
        </p:txBody>
      </p:sp>
      <p:sp>
        <p:nvSpPr>
          <p:cNvPr id="5" name="Rectangle 7">
            <a:extLst>
              <a:ext uri="{FF2B5EF4-FFF2-40B4-BE49-F238E27FC236}">
                <a16:creationId xmlns:a16="http://schemas.microsoft.com/office/drawing/2014/main" id="{26DB9209-7457-4191-85CE-B1A360E1F913}"/>
              </a:ext>
            </a:extLst>
          </p:cNvPr>
          <p:cNvSpPr>
            <a:spLocks noChangeArrowheads="1"/>
          </p:cNvSpPr>
          <p:nvPr userDrawn="1"/>
        </p:nvSpPr>
        <p:spPr bwMode="auto">
          <a:xfrm>
            <a:off x="-83127" y="0"/>
            <a:ext cx="381000" cy="6858000"/>
          </a:xfrm>
          <a:prstGeom prst="rect">
            <a:avLst/>
          </a:prstGeom>
          <a:solidFill>
            <a:srgbClr val="FF6600"/>
          </a:solidFill>
          <a:ln w="9525">
            <a:solidFill>
              <a:srgbClr val="FF6600"/>
            </a:solidFill>
            <a:miter lim="800000"/>
            <a:headEnd/>
            <a:tailEnd/>
          </a:ln>
          <a:effectLst/>
        </p:spPr>
        <p:txBody>
          <a:bodyPr wrap="none" anchor="ctr"/>
          <a:lstStyle/>
          <a:p>
            <a:pPr>
              <a:defRPr/>
            </a:pPr>
            <a:endParaRPr lang="en-GB"/>
          </a:p>
        </p:txBody>
      </p:sp>
    </p:spTree>
    <p:extLst>
      <p:ext uri="{BB962C8B-B14F-4D97-AF65-F5344CB8AC3E}">
        <p14:creationId xmlns:p14="http://schemas.microsoft.com/office/powerpoint/2010/main" val="73347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086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217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28580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53A0BBFE-3672-421F-BD36-4D11ECDA7E49}"/>
              </a:ext>
            </a:extLst>
          </p:cNvPr>
          <p:cNvSpPr>
            <a:spLocks noChangeArrowheads="1"/>
          </p:cNvSpPr>
          <p:nvPr userDrawn="1"/>
        </p:nvSpPr>
        <p:spPr bwMode="auto">
          <a:xfrm>
            <a:off x="-83127" y="0"/>
            <a:ext cx="381000" cy="6858000"/>
          </a:xfrm>
          <a:prstGeom prst="rect">
            <a:avLst/>
          </a:prstGeom>
          <a:solidFill>
            <a:srgbClr val="FF6600"/>
          </a:solidFill>
          <a:ln w="9525">
            <a:solidFill>
              <a:srgbClr val="FF6600"/>
            </a:solidFill>
            <a:miter lim="800000"/>
            <a:headEnd/>
            <a:tailEnd/>
          </a:ln>
          <a:effectLst/>
        </p:spPr>
        <p:txBody>
          <a:bodyPr wrap="none" anchor="ctr"/>
          <a:lstStyle/>
          <a:p>
            <a:pPr>
              <a:defRPr/>
            </a:pPr>
            <a:endParaRPr lang="en-GB"/>
          </a:p>
        </p:txBody>
      </p:sp>
      <p:sp>
        <p:nvSpPr>
          <p:cNvPr id="6" name="Rectangle 5">
            <a:extLst>
              <a:ext uri="{FF2B5EF4-FFF2-40B4-BE49-F238E27FC236}">
                <a16:creationId xmlns:a16="http://schemas.microsoft.com/office/drawing/2014/main" id="{B6A6C88D-45C8-48FD-96DD-69B454148365}"/>
              </a:ext>
            </a:extLst>
          </p:cNvPr>
          <p:cNvSpPr/>
          <p:nvPr userDrawn="1"/>
        </p:nvSpPr>
        <p:spPr bwMode="auto">
          <a:xfrm>
            <a:off x="312362" y="-40942"/>
            <a:ext cx="8817990" cy="6967182"/>
          </a:xfrm>
          <a:prstGeom prst="rect">
            <a:avLst/>
          </a:prstGeom>
          <a:solidFill>
            <a:srgbClr val="E9FEE6"/>
          </a:solidFill>
          <a:ln w="9525" cap="flat" cmpd="sng" algn="ctr">
            <a:noFill/>
            <a:prstDash val="solid"/>
            <a:round/>
            <a:headEnd type="none" w="med" len="med"/>
            <a:tailEnd type="none" w="med" len="med"/>
          </a:ln>
          <a:effectLst/>
        </p:spPr>
        <p:txBody>
          <a:bodyPr/>
          <a:lstStyle/>
          <a:p>
            <a:pPr>
              <a:defRPr/>
            </a:pPr>
            <a:endParaRPr lang="en-GB"/>
          </a:p>
        </p:txBody>
      </p:sp>
      <p:sp>
        <p:nvSpPr>
          <p:cNvPr id="9" name="Rectangle 14">
            <a:extLst>
              <a:ext uri="{FF2B5EF4-FFF2-40B4-BE49-F238E27FC236}">
                <a16:creationId xmlns:a16="http://schemas.microsoft.com/office/drawing/2014/main" id="{B6EBFC25-B36D-407D-AD1F-884A976D73B0}"/>
              </a:ext>
            </a:extLst>
          </p:cNvPr>
          <p:cNvSpPr>
            <a:spLocks noChangeArrowheads="1"/>
          </p:cNvSpPr>
          <p:nvPr userDrawn="1"/>
        </p:nvSpPr>
        <p:spPr bwMode="auto">
          <a:xfrm>
            <a:off x="1704587" y="306221"/>
            <a:ext cx="6197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FFFFFF"/>
              </a:buClr>
              <a:buSzPct val="100000"/>
              <a:buFont typeface="Arial" pitchFamily="34" charset="0"/>
              <a:buNone/>
            </a:pPr>
            <a:r>
              <a:rPr lang="en-GB" sz="2800" b="1" dirty="0"/>
              <a:t>Hands on water Earthlearningideas</a:t>
            </a:r>
          </a:p>
        </p:txBody>
      </p:sp>
    </p:spTree>
    <p:extLst>
      <p:ext uri="{BB962C8B-B14F-4D97-AF65-F5344CB8AC3E}">
        <p14:creationId xmlns:p14="http://schemas.microsoft.com/office/powerpoint/2010/main" val="429758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77336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1028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5246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710795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B8A714-3908-4A28-AF08-2D058A1B2913}"/>
              </a:ext>
            </a:extLst>
          </p:cNvPr>
          <p:cNvSpPr/>
          <p:nvPr userDrawn="1"/>
        </p:nvSpPr>
        <p:spPr bwMode="auto">
          <a:xfrm>
            <a:off x="312362" y="0"/>
            <a:ext cx="8817990" cy="6967182"/>
          </a:xfrm>
          <a:prstGeom prst="rect">
            <a:avLst/>
          </a:prstGeom>
          <a:solidFill>
            <a:srgbClr val="E9FEE6"/>
          </a:solidFill>
          <a:ln w="9525" cap="flat" cmpd="sng" algn="ctr">
            <a:noFill/>
            <a:prstDash val="solid"/>
            <a:round/>
            <a:headEnd type="none" w="med" len="med"/>
            <a:tailEnd type="none" w="med" len="med"/>
          </a:ln>
          <a:effectLst/>
        </p:spPr>
        <p:txBody>
          <a:bodyPr/>
          <a:lstStyle/>
          <a:p>
            <a:pPr>
              <a:defRPr/>
            </a:pPr>
            <a:endParaRPr lang="en-GB"/>
          </a:p>
        </p:txBody>
      </p:sp>
      <p:sp>
        <p:nvSpPr>
          <p:cNvPr id="3" name="Rectangle 7">
            <a:extLst>
              <a:ext uri="{FF2B5EF4-FFF2-40B4-BE49-F238E27FC236}">
                <a16:creationId xmlns:a16="http://schemas.microsoft.com/office/drawing/2014/main" id="{08E98E40-E3F2-413C-B69D-10ABB275F542}"/>
              </a:ext>
            </a:extLst>
          </p:cNvPr>
          <p:cNvSpPr>
            <a:spLocks noChangeArrowheads="1"/>
          </p:cNvSpPr>
          <p:nvPr userDrawn="1"/>
        </p:nvSpPr>
        <p:spPr bwMode="auto">
          <a:xfrm>
            <a:off x="-83127" y="0"/>
            <a:ext cx="381000" cy="6858000"/>
          </a:xfrm>
          <a:prstGeom prst="rect">
            <a:avLst/>
          </a:prstGeom>
          <a:solidFill>
            <a:srgbClr val="FF6600"/>
          </a:solidFill>
          <a:ln w="9525">
            <a:solidFill>
              <a:srgbClr val="FF6600"/>
            </a:solidFill>
            <a:miter lim="800000"/>
            <a:headEnd/>
            <a:tailEnd/>
          </a:ln>
          <a:effectLst/>
        </p:spPr>
        <p:txBody>
          <a:bodyPr wrap="none" anchor="ctr"/>
          <a:lstStyle/>
          <a:p>
            <a:pPr>
              <a:defRPr/>
            </a:pPr>
            <a:endParaRPr lang="en-GB"/>
          </a:p>
        </p:txBody>
      </p:sp>
      <p:sp>
        <p:nvSpPr>
          <p:cNvPr id="4" name="Rectangle 14">
            <a:extLst>
              <a:ext uri="{FF2B5EF4-FFF2-40B4-BE49-F238E27FC236}">
                <a16:creationId xmlns:a16="http://schemas.microsoft.com/office/drawing/2014/main" id="{3DFC56E7-7F8B-4C60-B135-E84364A3CB3B}"/>
              </a:ext>
            </a:extLst>
          </p:cNvPr>
          <p:cNvSpPr>
            <a:spLocks noChangeArrowheads="1"/>
          </p:cNvSpPr>
          <p:nvPr userDrawn="1"/>
        </p:nvSpPr>
        <p:spPr bwMode="auto">
          <a:xfrm>
            <a:off x="1274281" y="306221"/>
            <a:ext cx="6917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FFFFFF"/>
              </a:buClr>
              <a:buSzPct val="100000"/>
              <a:buFont typeface="Arial" pitchFamily="34" charset="0"/>
              <a:buNone/>
            </a:pPr>
            <a:r>
              <a:rPr lang="en-GB" sz="2800" b="1" dirty="0"/>
              <a:t>Earth science to develop thinking skills</a:t>
            </a:r>
          </a:p>
        </p:txBody>
      </p:sp>
    </p:spTree>
    <p:extLst>
      <p:ext uri="{BB962C8B-B14F-4D97-AF65-F5344CB8AC3E}">
        <p14:creationId xmlns:p14="http://schemas.microsoft.com/office/powerpoint/2010/main" val="3202477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535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0804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6870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0762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780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3642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441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78"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2377925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8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1463765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8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833842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extLst>
      <p:ext uri="{BB962C8B-B14F-4D97-AF65-F5344CB8AC3E}">
        <p14:creationId xmlns:p14="http://schemas.microsoft.com/office/powerpoint/2010/main" val="1401490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85800" y="2130480"/>
            <a:ext cx="7771680" cy="681156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137207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99113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8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4176306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2534573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4023896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4125784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0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3457314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0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2996699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548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78"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549081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8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86870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8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89116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7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extLst>
      <p:ext uri="{BB962C8B-B14F-4D97-AF65-F5344CB8AC3E}">
        <p14:creationId xmlns:p14="http://schemas.microsoft.com/office/powerpoint/2010/main" val="694525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85800" y="2130480"/>
            <a:ext cx="7771680" cy="681156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4095477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8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3659417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3767816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1370182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2743113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0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1533413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0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370170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844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78"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201691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9541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8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3804176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8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67787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extLst>
      <p:ext uri="{BB962C8B-B14F-4D97-AF65-F5344CB8AC3E}">
        <p14:creationId xmlns:p14="http://schemas.microsoft.com/office/powerpoint/2010/main" val="4212952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85800" y="2130480"/>
            <a:ext cx="7771680" cy="681156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865630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8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1251381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556595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618412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4003157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0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24410775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0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extLst>
      <p:ext uri="{BB962C8B-B14F-4D97-AF65-F5344CB8AC3E}">
        <p14:creationId xmlns:p14="http://schemas.microsoft.com/office/powerpoint/2010/main" val="412728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834115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8CC7644-86D8-4D0C-8FF6-F52DAF787159}" type="datetimeFigureOut">
              <a:rPr lang="en-GB"/>
              <a:pPr>
                <a:defRPr/>
              </a:pPr>
              <a:t>19/05/2021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014342-5FCC-4DE2-903D-6DA733A5F3A3}" type="slidenum">
              <a:rPr lang="en-GB"/>
              <a:pPr>
                <a:defRPr/>
              </a:pPr>
              <a:t>‹#›</a:t>
            </a:fld>
            <a:endParaRPr lang="en-GB"/>
          </a:p>
        </p:txBody>
      </p:sp>
    </p:spTree>
    <p:extLst>
      <p:ext uri="{BB962C8B-B14F-4D97-AF65-F5344CB8AC3E}">
        <p14:creationId xmlns:p14="http://schemas.microsoft.com/office/powerpoint/2010/main" val="4282179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35C92A2-3E26-481A-A227-781DB91839B2}" type="datetimeFigureOut">
              <a:rPr lang="en-GB"/>
              <a:pPr>
                <a:defRPr/>
              </a:pPr>
              <a:t>19/05/2021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B8AFF8-2A1C-440E-BE6F-FF36AD97182B}" type="slidenum">
              <a:rPr lang="en-GB"/>
              <a:pPr>
                <a:defRPr/>
              </a:pPr>
              <a:t>‹#›</a:t>
            </a:fld>
            <a:endParaRPr lang="en-GB"/>
          </a:p>
        </p:txBody>
      </p:sp>
    </p:spTree>
    <p:extLst>
      <p:ext uri="{BB962C8B-B14F-4D97-AF65-F5344CB8AC3E}">
        <p14:creationId xmlns:p14="http://schemas.microsoft.com/office/powerpoint/2010/main" val="2806509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9B8708C-DE83-4C8F-BEF6-51416A1EBC28}" type="datetimeFigureOut">
              <a:rPr lang="en-GB"/>
              <a:pPr>
                <a:defRPr/>
              </a:pPr>
              <a:t>19/05/2021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DE2709-E839-4EFA-9233-1F080441660C}" type="slidenum">
              <a:rPr lang="en-GB"/>
              <a:pPr>
                <a:defRPr/>
              </a:pPr>
              <a:t>‹#›</a:t>
            </a:fld>
            <a:endParaRPr lang="en-GB"/>
          </a:p>
        </p:txBody>
      </p:sp>
    </p:spTree>
    <p:extLst>
      <p:ext uri="{BB962C8B-B14F-4D97-AF65-F5344CB8AC3E}">
        <p14:creationId xmlns:p14="http://schemas.microsoft.com/office/powerpoint/2010/main" val="3839873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1D2ED71-A2FA-47FC-8D1A-B1A691719606}" type="datetimeFigureOut">
              <a:rPr lang="en-GB"/>
              <a:pPr>
                <a:defRPr/>
              </a:pPr>
              <a:t>19/05/2021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A9D0F6-4561-4D4E-815B-73FBB316FC4B}" type="slidenum">
              <a:rPr lang="en-GB"/>
              <a:pPr>
                <a:defRPr/>
              </a:pPr>
              <a:t>‹#›</a:t>
            </a:fld>
            <a:endParaRPr lang="en-GB"/>
          </a:p>
        </p:txBody>
      </p:sp>
    </p:spTree>
    <p:extLst>
      <p:ext uri="{BB962C8B-B14F-4D97-AF65-F5344CB8AC3E}">
        <p14:creationId xmlns:p14="http://schemas.microsoft.com/office/powerpoint/2010/main" val="14112713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39B34F7-DBB6-4EE9-8CEA-65FD39039E4E}" type="datetimeFigureOut">
              <a:rPr lang="en-GB"/>
              <a:pPr>
                <a:defRPr/>
              </a:pPr>
              <a:t>19/05/2021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EC18717-2E8E-45CE-A86F-E80650F87068}" type="slidenum">
              <a:rPr lang="en-GB"/>
              <a:pPr>
                <a:defRPr/>
              </a:pPr>
              <a:t>‹#›</a:t>
            </a:fld>
            <a:endParaRPr lang="en-GB"/>
          </a:p>
        </p:txBody>
      </p:sp>
    </p:spTree>
    <p:extLst>
      <p:ext uri="{BB962C8B-B14F-4D97-AF65-F5344CB8AC3E}">
        <p14:creationId xmlns:p14="http://schemas.microsoft.com/office/powerpoint/2010/main" val="247866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B6EE50-619D-4FA1-A467-A7EF842E5FC1}" type="datetimeFigureOut">
              <a:rPr lang="en-GB"/>
              <a:pPr>
                <a:defRPr/>
              </a:pPr>
              <a:t>19/05/2021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2C22028-3D40-4AAA-A968-9A2BF3E5A003}" type="slidenum">
              <a:rPr lang="en-GB"/>
              <a:pPr>
                <a:defRPr/>
              </a:pPr>
              <a:t>‹#›</a:t>
            </a:fld>
            <a:endParaRPr lang="en-GB"/>
          </a:p>
        </p:txBody>
      </p:sp>
    </p:spTree>
    <p:extLst>
      <p:ext uri="{BB962C8B-B14F-4D97-AF65-F5344CB8AC3E}">
        <p14:creationId xmlns:p14="http://schemas.microsoft.com/office/powerpoint/2010/main" val="2824408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5B4B16-980B-420F-B0A8-36C1496410BC}" type="datetimeFigureOut">
              <a:rPr lang="en-GB"/>
              <a:pPr>
                <a:defRPr/>
              </a:pPr>
              <a:t>19/05/2021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49BE886-1C46-4A7F-B9E4-6C453BF55B9B}" type="slidenum">
              <a:rPr lang="en-GB"/>
              <a:pPr>
                <a:defRPr/>
              </a:pPr>
              <a:t>‹#›</a:t>
            </a:fld>
            <a:endParaRPr lang="en-GB"/>
          </a:p>
        </p:txBody>
      </p:sp>
    </p:spTree>
    <p:extLst>
      <p:ext uri="{BB962C8B-B14F-4D97-AF65-F5344CB8AC3E}">
        <p14:creationId xmlns:p14="http://schemas.microsoft.com/office/powerpoint/2010/main" val="1089196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989577-4888-4142-B5FC-AE72A32D233E}" type="datetimeFigureOut">
              <a:rPr lang="en-GB"/>
              <a:pPr>
                <a:defRPr/>
              </a:pPr>
              <a:t>19/05/2021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E711C7C-8EEC-43F3-A53E-48EF58C85B3D}" type="slidenum">
              <a:rPr lang="en-GB"/>
              <a:pPr>
                <a:defRPr/>
              </a:pPr>
              <a:t>‹#›</a:t>
            </a:fld>
            <a:endParaRPr lang="en-GB"/>
          </a:p>
        </p:txBody>
      </p:sp>
    </p:spTree>
    <p:extLst>
      <p:ext uri="{BB962C8B-B14F-4D97-AF65-F5344CB8AC3E}">
        <p14:creationId xmlns:p14="http://schemas.microsoft.com/office/powerpoint/2010/main" val="3053388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FA2934-5776-45D0-9901-E1153E6B30E6}" type="datetimeFigureOut">
              <a:rPr lang="en-GB"/>
              <a:pPr>
                <a:defRPr/>
              </a:pPr>
              <a:t>19/05/2021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150C4C1-97B3-4706-9F7C-8D4F3CC3DDAB}" type="slidenum">
              <a:rPr lang="en-GB"/>
              <a:pPr>
                <a:defRPr/>
              </a:pPr>
              <a:t>‹#›</a:t>
            </a:fld>
            <a:endParaRPr lang="en-GB"/>
          </a:p>
        </p:txBody>
      </p:sp>
    </p:spTree>
    <p:extLst>
      <p:ext uri="{BB962C8B-B14F-4D97-AF65-F5344CB8AC3E}">
        <p14:creationId xmlns:p14="http://schemas.microsoft.com/office/powerpoint/2010/main" val="3978979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E8B082E-A695-469C-AFA5-F1575A3E8C4A}" type="datetimeFigureOut">
              <a:rPr lang="en-GB"/>
              <a:pPr>
                <a:defRPr/>
              </a:pPr>
              <a:t>19/05/2021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EDD9DE-E8BF-4CE4-8B12-2D14896C9181}" type="slidenum">
              <a:rPr lang="en-GB"/>
              <a:pPr>
                <a:defRPr/>
              </a:pPr>
              <a:t>‹#›</a:t>
            </a:fld>
            <a:endParaRPr lang="en-GB"/>
          </a:p>
        </p:txBody>
      </p:sp>
    </p:spTree>
    <p:extLst>
      <p:ext uri="{BB962C8B-B14F-4D97-AF65-F5344CB8AC3E}">
        <p14:creationId xmlns:p14="http://schemas.microsoft.com/office/powerpoint/2010/main" val="42093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841320-49AE-441E-B5B9-83D45E04C379}"/>
              </a:ext>
            </a:extLst>
          </p:cNvPr>
          <p:cNvSpPr/>
          <p:nvPr userDrawn="1"/>
        </p:nvSpPr>
        <p:spPr bwMode="auto">
          <a:xfrm>
            <a:off x="312362" y="-40942"/>
            <a:ext cx="8817990" cy="6967182"/>
          </a:xfrm>
          <a:prstGeom prst="rect">
            <a:avLst/>
          </a:prstGeom>
          <a:solidFill>
            <a:srgbClr val="E9FEE6"/>
          </a:solidFill>
          <a:ln w="9525" cap="flat" cmpd="sng" algn="ctr">
            <a:noFill/>
            <a:prstDash val="solid"/>
            <a:round/>
            <a:headEnd type="none" w="med" len="med"/>
            <a:tailEnd type="none" w="med" len="med"/>
          </a:ln>
          <a:effectLst/>
        </p:spPr>
        <p:txBody>
          <a:bodyPr/>
          <a:lstStyle/>
          <a:p>
            <a:pPr>
              <a:defRPr/>
            </a:pPr>
            <a:endParaRPr lang="en-GB"/>
          </a:p>
        </p:txBody>
      </p:sp>
      <p:sp>
        <p:nvSpPr>
          <p:cNvPr id="3" name="Rectangle 7">
            <a:extLst>
              <a:ext uri="{FF2B5EF4-FFF2-40B4-BE49-F238E27FC236}">
                <a16:creationId xmlns:a16="http://schemas.microsoft.com/office/drawing/2014/main" id="{0352C058-4D0B-4F1A-9EF5-D3CC7057BD88}"/>
              </a:ext>
            </a:extLst>
          </p:cNvPr>
          <p:cNvSpPr>
            <a:spLocks noChangeArrowheads="1"/>
          </p:cNvSpPr>
          <p:nvPr userDrawn="1"/>
        </p:nvSpPr>
        <p:spPr bwMode="auto">
          <a:xfrm>
            <a:off x="-83127" y="0"/>
            <a:ext cx="381000" cy="6858000"/>
          </a:xfrm>
          <a:prstGeom prst="rect">
            <a:avLst/>
          </a:prstGeom>
          <a:solidFill>
            <a:srgbClr val="FF6600"/>
          </a:solidFill>
          <a:ln w="9525">
            <a:solidFill>
              <a:srgbClr val="FF6600"/>
            </a:solidFill>
            <a:miter lim="800000"/>
            <a:headEnd/>
            <a:tailEnd/>
          </a:ln>
          <a:effectLst/>
        </p:spPr>
        <p:txBody>
          <a:bodyPr wrap="none" anchor="ctr"/>
          <a:lstStyle/>
          <a:p>
            <a:pPr>
              <a:defRPr/>
            </a:pPr>
            <a:endParaRPr lang="en-GB"/>
          </a:p>
        </p:txBody>
      </p:sp>
    </p:spTree>
    <p:extLst>
      <p:ext uri="{BB962C8B-B14F-4D97-AF65-F5344CB8AC3E}">
        <p14:creationId xmlns:p14="http://schemas.microsoft.com/office/powerpoint/2010/main" val="36203889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D9234DE-A169-4392-B746-226DB3109C76}" type="datetimeFigureOut">
              <a:rPr lang="en-GB"/>
              <a:pPr>
                <a:defRPr/>
              </a:pPr>
              <a:t>19/05/2021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C87245-E109-4ECE-9662-D815A0EFE63B}" type="slidenum">
              <a:rPr lang="en-GB"/>
              <a:pPr>
                <a:defRPr/>
              </a:pPr>
              <a:t>‹#›</a:t>
            </a:fld>
            <a:endParaRPr lang="en-GB"/>
          </a:p>
        </p:txBody>
      </p:sp>
    </p:spTree>
    <p:extLst>
      <p:ext uri="{BB962C8B-B14F-4D97-AF65-F5344CB8AC3E}">
        <p14:creationId xmlns:p14="http://schemas.microsoft.com/office/powerpoint/2010/main" val="12145769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334798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22806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131219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226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4347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113706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D109F8A-9FBC-4D50-8C6B-72D9F01E11E8}"/>
              </a:ext>
            </a:extLst>
          </p:cNvPr>
          <p:cNvSpPr>
            <a:spLocks noChangeArrowheads="1"/>
          </p:cNvSpPr>
          <p:nvPr userDrawn="1"/>
        </p:nvSpPr>
        <p:spPr bwMode="auto">
          <a:xfrm>
            <a:off x="-83127" y="0"/>
            <a:ext cx="381000" cy="6858000"/>
          </a:xfrm>
          <a:prstGeom prst="rect">
            <a:avLst/>
          </a:prstGeom>
          <a:solidFill>
            <a:srgbClr val="FF6600"/>
          </a:solidFill>
          <a:ln w="9525">
            <a:solidFill>
              <a:srgbClr val="FF6600"/>
            </a:solidFill>
            <a:miter lim="800000"/>
            <a:headEnd/>
            <a:tailEnd/>
          </a:ln>
          <a:effectLst/>
        </p:spPr>
        <p:txBody>
          <a:bodyPr wrap="none" anchor="ctr"/>
          <a:lstStyle/>
          <a:p>
            <a:pPr>
              <a:defRPr/>
            </a:pPr>
            <a:endParaRPr lang="en-GB"/>
          </a:p>
        </p:txBody>
      </p:sp>
      <p:sp>
        <p:nvSpPr>
          <p:cNvPr id="3" name="Rectangle 2">
            <a:extLst>
              <a:ext uri="{FF2B5EF4-FFF2-40B4-BE49-F238E27FC236}">
                <a16:creationId xmlns:a16="http://schemas.microsoft.com/office/drawing/2014/main" id="{BE6CC257-2B00-4586-8FC8-B89EF1E58C36}"/>
              </a:ext>
            </a:extLst>
          </p:cNvPr>
          <p:cNvSpPr/>
          <p:nvPr userDrawn="1"/>
        </p:nvSpPr>
        <p:spPr bwMode="auto">
          <a:xfrm>
            <a:off x="298714" y="-40942"/>
            <a:ext cx="8817990" cy="6967182"/>
          </a:xfrm>
          <a:prstGeom prst="rect">
            <a:avLst/>
          </a:prstGeom>
          <a:solidFill>
            <a:srgbClr val="E9FEE6"/>
          </a:solidFill>
          <a:ln w="9525" cap="flat" cmpd="sng" algn="ctr">
            <a:noFill/>
            <a:prstDash val="solid"/>
            <a:round/>
            <a:headEnd type="none" w="med" len="med"/>
            <a:tailEnd type="none" w="med" len="med"/>
          </a:ln>
          <a:effectLst/>
        </p:spPr>
        <p:txBody>
          <a:bodyPr/>
          <a:lstStyle/>
          <a:p>
            <a:pPr>
              <a:defRPr/>
            </a:pPr>
            <a:endParaRPr lang="en-GB"/>
          </a:p>
        </p:txBody>
      </p:sp>
    </p:spTree>
    <p:extLst>
      <p:ext uri="{BB962C8B-B14F-4D97-AF65-F5344CB8AC3E}">
        <p14:creationId xmlns:p14="http://schemas.microsoft.com/office/powerpoint/2010/main" val="41164393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70892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503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38693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71050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037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29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3.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4604" y="0"/>
            <a:ext cx="9144000" cy="6858000"/>
            <a:chOff x="4604" y="0"/>
            <a:chExt cx="9144000" cy="6858000"/>
          </a:xfrm>
        </p:grpSpPr>
        <p:pic>
          <p:nvPicPr>
            <p:cNvPr id="4" name="Content Placeholder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460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Box 4"/>
            <p:cNvSpPr txBox="1"/>
            <p:nvPr userDrawn="1"/>
          </p:nvSpPr>
          <p:spPr>
            <a:xfrm>
              <a:off x="6876256" y="6489270"/>
              <a:ext cx="2232248" cy="230832"/>
            </a:xfrm>
            <a:prstGeom prst="rect">
              <a:avLst/>
            </a:prstGeom>
            <a:noFill/>
          </p:spPr>
          <p:txBody>
            <a:bodyPr wrap="square" rtlCol="0">
              <a:spAutoFit/>
            </a:bodyPr>
            <a:lstStyle/>
            <a:p>
              <a:r>
                <a:rPr lang="en-GB" sz="900" b="1" dirty="0">
                  <a:solidFill>
                    <a:schemeClr val="tx1"/>
                  </a:solidFill>
                </a:rPr>
                <a:t>www.earthscienceeducation.com</a:t>
              </a:r>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horizontal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4"/>
          <p:cNvSpPr>
            <a:spLocks noChangeArrowheads="1"/>
          </p:cNvSpPr>
          <p:nvPr userDrawn="1"/>
        </p:nvSpPr>
        <p:spPr bwMode="auto">
          <a:xfrm>
            <a:off x="1888669" y="601663"/>
            <a:ext cx="5366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FFFFFF"/>
              </a:buClr>
              <a:buSzPct val="100000"/>
              <a:buFont typeface="Arial" pitchFamily="34" charset="0"/>
              <a:buNone/>
            </a:pPr>
            <a:r>
              <a:rPr lang="en-GB" sz="2800" b="1" dirty="0"/>
              <a:t>Investigating</a:t>
            </a:r>
            <a:r>
              <a:rPr lang="en-GB" sz="2800" b="1" baseline="0" dirty="0"/>
              <a:t> Earth’s structure</a:t>
            </a:r>
            <a:endParaRPr lang="en-GB" sz="2800" b="1"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70" name="Picture 2" descr="horizontal banner"/>
          <p:cNvPicPr/>
          <p:nvPr/>
        </p:nvPicPr>
        <p:blipFill>
          <a:blip r:embed="rId14"/>
          <a:stretch/>
        </p:blipFill>
        <p:spPr>
          <a:xfrm>
            <a:off x="0" y="0"/>
            <a:ext cx="9143280" cy="6857280"/>
          </a:xfrm>
          <a:prstGeom prst="rect">
            <a:avLst/>
          </a:prstGeom>
          <a:ln>
            <a:noFill/>
          </a:ln>
        </p:spPr>
      </p:pic>
      <p:sp>
        <p:nvSpPr>
          <p:cNvPr id="171" name="CustomShape 1"/>
          <p:cNvSpPr/>
          <p:nvPr/>
        </p:nvSpPr>
        <p:spPr>
          <a:xfrm>
            <a:off x="1918440" y="601560"/>
            <a:ext cx="530604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800" b="1" strike="noStrike" spc="-1">
                <a:solidFill>
                  <a:srgbClr val="000000"/>
                </a:solidFill>
                <a:latin typeface="Arial"/>
                <a:ea typeface="DejaVu Sans"/>
              </a:rPr>
              <a:t>Investigating Earth’s structure</a:t>
            </a:r>
            <a:endParaRPr lang="en-GB" sz="2800" b="0" strike="noStrike" spc="-1">
              <a:latin typeface="Arial"/>
            </a:endParaRPr>
          </a:p>
        </p:txBody>
      </p:sp>
      <p:sp>
        <p:nvSpPr>
          <p:cNvPr id="172" name="CustomShape 2"/>
          <p:cNvSpPr/>
          <p:nvPr/>
        </p:nvSpPr>
        <p:spPr>
          <a:xfrm>
            <a:off x="312480" y="0"/>
            <a:ext cx="8959320" cy="6857280"/>
          </a:xfrm>
          <a:prstGeom prst="rect">
            <a:avLst/>
          </a:prstGeom>
          <a:solidFill>
            <a:srgbClr val="E9FEE6"/>
          </a:solidFill>
          <a:ln w="9360">
            <a:noFill/>
          </a:ln>
        </p:spPr>
        <p:style>
          <a:lnRef idx="0">
            <a:scrgbClr r="0" g="0" b="0"/>
          </a:lnRef>
          <a:fillRef idx="0">
            <a:scrgbClr r="0" g="0" b="0"/>
          </a:fillRef>
          <a:effectRef idx="0">
            <a:scrgbClr r="0" g="0" b="0"/>
          </a:effectRef>
          <a:fontRef idx="minor"/>
        </p:style>
      </p:sp>
      <p:sp>
        <p:nvSpPr>
          <p:cNvPr id="173" name="CustomShape 3"/>
          <p:cNvSpPr/>
          <p:nvPr/>
        </p:nvSpPr>
        <p:spPr>
          <a:xfrm>
            <a:off x="-83160" y="0"/>
            <a:ext cx="380160" cy="6857280"/>
          </a:xfrm>
          <a:prstGeom prst="rect">
            <a:avLst/>
          </a:prstGeom>
          <a:solidFill>
            <a:srgbClr val="FF6600"/>
          </a:solidFill>
          <a:ln w="9360">
            <a:solidFill>
              <a:srgbClr val="FF6600"/>
            </a:solidFill>
            <a:miter/>
          </a:ln>
        </p:spPr>
        <p:style>
          <a:lnRef idx="0">
            <a:scrgbClr r="0" g="0" b="0"/>
          </a:lnRef>
          <a:fillRef idx="0">
            <a:scrgbClr r="0" g="0" b="0"/>
          </a:fillRef>
          <a:effectRef idx="0">
            <a:scrgbClr r="0" g="0" b="0"/>
          </a:effectRef>
          <a:fontRef idx="minor"/>
        </p:style>
      </p:sp>
      <p:sp>
        <p:nvSpPr>
          <p:cNvPr id="174" name="CustomShape 4"/>
          <p:cNvSpPr/>
          <p:nvPr/>
        </p:nvSpPr>
        <p:spPr>
          <a:xfrm>
            <a:off x="2473560" y="293040"/>
            <a:ext cx="46641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GB" sz="2800" b="1" strike="noStrike" spc="-1">
                <a:solidFill>
                  <a:srgbClr val="000000"/>
                </a:solidFill>
                <a:latin typeface="Arial"/>
                <a:ea typeface="DejaVu Sans"/>
              </a:rPr>
              <a:t>Earth science out of doors</a:t>
            </a:r>
            <a:endParaRPr lang="en-GB" sz="2800" b="0" strike="noStrike" spc="-1">
              <a:latin typeface="Arial"/>
            </a:endParaRPr>
          </a:p>
        </p:txBody>
      </p:sp>
      <p:sp>
        <p:nvSpPr>
          <p:cNvPr id="175" name="PlaceHolder 5"/>
          <p:cNvSpPr>
            <a:spLocks noGrp="1"/>
          </p:cNvSpPr>
          <p:nvPr>
            <p:ph type="title"/>
          </p:nvPr>
        </p:nvSpPr>
        <p:spPr>
          <a:xfrm>
            <a:off x="457200" y="273600"/>
            <a:ext cx="82292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176"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extLst>
      <p:ext uri="{BB962C8B-B14F-4D97-AF65-F5344CB8AC3E}">
        <p14:creationId xmlns:p14="http://schemas.microsoft.com/office/powerpoint/2010/main" val="23099986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70" name="Picture 2" descr="horizontal banner"/>
          <p:cNvPicPr/>
          <p:nvPr/>
        </p:nvPicPr>
        <p:blipFill>
          <a:blip r:embed="rId14"/>
          <a:stretch/>
        </p:blipFill>
        <p:spPr>
          <a:xfrm>
            <a:off x="0" y="0"/>
            <a:ext cx="9143280" cy="6857280"/>
          </a:xfrm>
          <a:prstGeom prst="rect">
            <a:avLst/>
          </a:prstGeom>
          <a:ln>
            <a:noFill/>
          </a:ln>
        </p:spPr>
      </p:pic>
      <p:sp>
        <p:nvSpPr>
          <p:cNvPr id="171" name="CustomShape 1"/>
          <p:cNvSpPr/>
          <p:nvPr/>
        </p:nvSpPr>
        <p:spPr>
          <a:xfrm>
            <a:off x="1918440" y="601560"/>
            <a:ext cx="530604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800" b="1" strike="noStrike" spc="-1">
                <a:solidFill>
                  <a:srgbClr val="000000"/>
                </a:solidFill>
                <a:latin typeface="Arial"/>
                <a:ea typeface="DejaVu Sans"/>
              </a:rPr>
              <a:t>Investigating Earth’s structure</a:t>
            </a:r>
            <a:endParaRPr lang="en-GB" sz="2800" b="0" strike="noStrike" spc="-1">
              <a:latin typeface="Arial"/>
            </a:endParaRPr>
          </a:p>
        </p:txBody>
      </p:sp>
      <p:sp>
        <p:nvSpPr>
          <p:cNvPr id="172" name="CustomShape 2"/>
          <p:cNvSpPr/>
          <p:nvPr/>
        </p:nvSpPr>
        <p:spPr>
          <a:xfrm>
            <a:off x="312480" y="0"/>
            <a:ext cx="8959320" cy="6857280"/>
          </a:xfrm>
          <a:prstGeom prst="rect">
            <a:avLst/>
          </a:prstGeom>
          <a:solidFill>
            <a:srgbClr val="E9FEE6"/>
          </a:solidFill>
          <a:ln w="9360">
            <a:noFill/>
          </a:ln>
        </p:spPr>
        <p:style>
          <a:lnRef idx="0">
            <a:scrgbClr r="0" g="0" b="0"/>
          </a:lnRef>
          <a:fillRef idx="0">
            <a:scrgbClr r="0" g="0" b="0"/>
          </a:fillRef>
          <a:effectRef idx="0">
            <a:scrgbClr r="0" g="0" b="0"/>
          </a:effectRef>
          <a:fontRef idx="minor"/>
        </p:style>
      </p:sp>
      <p:sp>
        <p:nvSpPr>
          <p:cNvPr id="173" name="CustomShape 3"/>
          <p:cNvSpPr/>
          <p:nvPr/>
        </p:nvSpPr>
        <p:spPr>
          <a:xfrm>
            <a:off x="-83160" y="0"/>
            <a:ext cx="380160" cy="6857280"/>
          </a:xfrm>
          <a:prstGeom prst="rect">
            <a:avLst/>
          </a:prstGeom>
          <a:solidFill>
            <a:srgbClr val="FF6600"/>
          </a:solidFill>
          <a:ln w="9360">
            <a:solidFill>
              <a:srgbClr val="FF6600"/>
            </a:solidFill>
            <a:miter/>
          </a:ln>
        </p:spPr>
        <p:style>
          <a:lnRef idx="0">
            <a:scrgbClr r="0" g="0" b="0"/>
          </a:lnRef>
          <a:fillRef idx="0">
            <a:scrgbClr r="0" g="0" b="0"/>
          </a:fillRef>
          <a:effectRef idx="0">
            <a:scrgbClr r="0" g="0" b="0"/>
          </a:effectRef>
          <a:fontRef idx="minor"/>
        </p:style>
      </p:sp>
      <p:sp>
        <p:nvSpPr>
          <p:cNvPr id="174" name="CustomShape 4"/>
          <p:cNvSpPr/>
          <p:nvPr/>
        </p:nvSpPr>
        <p:spPr>
          <a:xfrm>
            <a:off x="2473560" y="293040"/>
            <a:ext cx="46641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GB" sz="2800" b="1" strike="noStrike" spc="-1">
                <a:solidFill>
                  <a:srgbClr val="000000"/>
                </a:solidFill>
                <a:latin typeface="Arial"/>
                <a:ea typeface="DejaVu Sans"/>
              </a:rPr>
              <a:t>Earth science out of doors</a:t>
            </a:r>
            <a:endParaRPr lang="en-GB" sz="2800" b="0" strike="noStrike" spc="-1">
              <a:latin typeface="Arial"/>
            </a:endParaRPr>
          </a:p>
        </p:txBody>
      </p:sp>
      <p:sp>
        <p:nvSpPr>
          <p:cNvPr id="175" name="PlaceHolder 5"/>
          <p:cNvSpPr>
            <a:spLocks noGrp="1"/>
          </p:cNvSpPr>
          <p:nvPr>
            <p:ph type="title"/>
          </p:nvPr>
        </p:nvSpPr>
        <p:spPr>
          <a:xfrm>
            <a:off x="457200" y="273600"/>
            <a:ext cx="82292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176"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extLst>
      <p:ext uri="{BB962C8B-B14F-4D97-AF65-F5344CB8AC3E}">
        <p14:creationId xmlns:p14="http://schemas.microsoft.com/office/powerpoint/2010/main" val="87292833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70" name="Picture 2" descr="horizontal banner"/>
          <p:cNvPicPr/>
          <p:nvPr/>
        </p:nvPicPr>
        <p:blipFill>
          <a:blip r:embed="rId14"/>
          <a:stretch/>
        </p:blipFill>
        <p:spPr>
          <a:xfrm>
            <a:off x="0" y="0"/>
            <a:ext cx="9143280" cy="6857280"/>
          </a:xfrm>
          <a:prstGeom prst="rect">
            <a:avLst/>
          </a:prstGeom>
          <a:ln>
            <a:noFill/>
          </a:ln>
        </p:spPr>
      </p:pic>
      <p:sp>
        <p:nvSpPr>
          <p:cNvPr id="171" name="CustomShape 1"/>
          <p:cNvSpPr/>
          <p:nvPr/>
        </p:nvSpPr>
        <p:spPr>
          <a:xfrm>
            <a:off x="1918440" y="601560"/>
            <a:ext cx="530604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800" b="1" strike="noStrike" spc="-1">
                <a:solidFill>
                  <a:srgbClr val="000000"/>
                </a:solidFill>
                <a:latin typeface="Arial"/>
                <a:ea typeface="DejaVu Sans"/>
              </a:rPr>
              <a:t>Investigating Earth’s structure</a:t>
            </a:r>
            <a:endParaRPr lang="en-GB" sz="2800" b="0" strike="noStrike" spc="-1">
              <a:latin typeface="Arial"/>
            </a:endParaRPr>
          </a:p>
        </p:txBody>
      </p:sp>
      <p:sp>
        <p:nvSpPr>
          <p:cNvPr id="172" name="CustomShape 2"/>
          <p:cNvSpPr/>
          <p:nvPr/>
        </p:nvSpPr>
        <p:spPr>
          <a:xfrm>
            <a:off x="312480" y="0"/>
            <a:ext cx="8959320" cy="6857280"/>
          </a:xfrm>
          <a:prstGeom prst="rect">
            <a:avLst/>
          </a:prstGeom>
          <a:solidFill>
            <a:srgbClr val="E9FEE6"/>
          </a:solidFill>
          <a:ln w="9360">
            <a:noFill/>
          </a:ln>
        </p:spPr>
        <p:style>
          <a:lnRef idx="0">
            <a:scrgbClr r="0" g="0" b="0"/>
          </a:lnRef>
          <a:fillRef idx="0">
            <a:scrgbClr r="0" g="0" b="0"/>
          </a:fillRef>
          <a:effectRef idx="0">
            <a:scrgbClr r="0" g="0" b="0"/>
          </a:effectRef>
          <a:fontRef idx="minor"/>
        </p:style>
      </p:sp>
      <p:sp>
        <p:nvSpPr>
          <p:cNvPr id="173" name="CustomShape 3"/>
          <p:cNvSpPr/>
          <p:nvPr/>
        </p:nvSpPr>
        <p:spPr>
          <a:xfrm>
            <a:off x="-83160" y="0"/>
            <a:ext cx="380160" cy="6857280"/>
          </a:xfrm>
          <a:prstGeom prst="rect">
            <a:avLst/>
          </a:prstGeom>
          <a:solidFill>
            <a:srgbClr val="FF6600"/>
          </a:solidFill>
          <a:ln w="9360">
            <a:solidFill>
              <a:srgbClr val="FF6600"/>
            </a:solidFill>
            <a:miter/>
          </a:ln>
        </p:spPr>
        <p:style>
          <a:lnRef idx="0">
            <a:scrgbClr r="0" g="0" b="0"/>
          </a:lnRef>
          <a:fillRef idx="0">
            <a:scrgbClr r="0" g="0" b="0"/>
          </a:fillRef>
          <a:effectRef idx="0">
            <a:scrgbClr r="0" g="0" b="0"/>
          </a:effectRef>
          <a:fontRef idx="minor"/>
        </p:style>
      </p:sp>
      <p:sp>
        <p:nvSpPr>
          <p:cNvPr id="174" name="CustomShape 4"/>
          <p:cNvSpPr/>
          <p:nvPr/>
        </p:nvSpPr>
        <p:spPr>
          <a:xfrm>
            <a:off x="2473560" y="293040"/>
            <a:ext cx="46641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GB" sz="2800" b="1" strike="noStrike" spc="-1">
                <a:solidFill>
                  <a:srgbClr val="000000"/>
                </a:solidFill>
                <a:latin typeface="Arial"/>
                <a:ea typeface="DejaVu Sans"/>
              </a:rPr>
              <a:t>Earth science out of doors</a:t>
            </a:r>
            <a:endParaRPr lang="en-GB" sz="2800" b="0" strike="noStrike" spc="-1">
              <a:latin typeface="Arial"/>
            </a:endParaRPr>
          </a:p>
        </p:txBody>
      </p:sp>
      <p:sp>
        <p:nvSpPr>
          <p:cNvPr id="175" name="PlaceHolder 5"/>
          <p:cNvSpPr>
            <a:spLocks noGrp="1"/>
          </p:cNvSpPr>
          <p:nvPr>
            <p:ph type="title"/>
          </p:nvPr>
        </p:nvSpPr>
        <p:spPr>
          <a:xfrm>
            <a:off x="457200" y="273600"/>
            <a:ext cx="82292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176"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extLst>
      <p:ext uri="{BB962C8B-B14F-4D97-AF65-F5344CB8AC3E}">
        <p14:creationId xmlns:p14="http://schemas.microsoft.com/office/powerpoint/2010/main" val="175725811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orizontal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2"/>
            <a:ext cx="9144000" cy="68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CF4511F-DC2B-46C5-B8B5-641D21A0C5E1}" type="datetimeFigureOut">
              <a:rPr lang="en-GB"/>
              <a:pPr>
                <a:defRPr/>
              </a:pPr>
              <a:t>19/05/2021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6D3B36-6118-4A1B-A76C-E5B69B787A7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descr="vertical banner thi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1.png"/><Relationship Id="rId10" Type="http://schemas.microsoft.com/office/2007/relationships/hdphoto" Target="../media/hdphoto4.wdp"/><Relationship Id="rId4" Type="http://schemas.openxmlformats.org/officeDocument/2006/relationships/image" Target="../media/image10.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www.earthlearningidea.com/Video/Sand_ripple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earthlearningidea.com/"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www.earthlearningidea.com/"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www.earthlearningidea.com/Video/CAS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earthlearningidea.com/Video/Atmosphere_ocea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501C39-7DAF-4116-A211-117F973E6DDE}"/>
              </a:ext>
            </a:extLst>
          </p:cNvPr>
          <p:cNvPicPr>
            <a:picLocks noChangeAspect="1"/>
          </p:cNvPicPr>
          <p:nvPr/>
        </p:nvPicPr>
        <p:blipFill rotWithShape="1">
          <a:blip r:embed="rId2"/>
          <a:srcRect l="54921" t="11311" r="8543" b="78797"/>
          <a:stretch/>
        </p:blipFill>
        <p:spPr>
          <a:xfrm>
            <a:off x="318655" y="6048375"/>
            <a:ext cx="8852079" cy="809625"/>
          </a:xfrm>
          <a:prstGeom prst="rect">
            <a:avLst/>
          </a:prstGeom>
        </p:spPr>
      </p:pic>
      <p:sp>
        <p:nvSpPr>
          <p:cNvPr id="4" name="TextBox 3">
            <a:extLst>
              <a:ext uri="{FF2B5EF4-FFF2-40B4-BE49-F238E27FC236}">
                <a16:creationId xmlns:a16="http://schemas.microsoft.com/office/drawing/2014/main" id="{0ABFD6AF-789D-4701-899F-EE05A756EDD3}"/>
              </a:ext>
            </a:extLst>
          </p:cNvPr>
          <p:cNvSpPr txBox="1"/>
          <p:nvPr/>
        </p:nvSpPr>
        <p:spPr>
          <a:xfrm>
            <a:off x="657225" y="5440143"/>
            <a:ext cx="8090154" cy="646331"/>
          </a:xfrm>
          <a:prstGeom prst="rect">
            <a:avLst/>
          </a:prstGeom>
          <a:noFill/>
        </p:spPr>
        <p:txBody>
          <a:bodyPr wrap="square" rtlCol="0">
            <a:spAutoFit/>
          </a:bodyPr>
          <a:lstStyle/>
          <a:p>
            <a:pPr algn="ctr"/>
            <a:r>
              <a:rPr lang="en-GB" b="1" dirty="0">
                <a:solidFill>
                  <a:srgbClr val="FF0000"/>
                </a:solidFill>
              </a:rPr>
              <a:t>Please have a pen/pencil and paper ready to write down answers to questions – or discuss the answers with your group</a:t>
            </a:r>
          </a:p>
        </p:txBody>
      </p:sp>
      <p:sp>
        <p:nvSpPr>
          <p:cNvPr id="6" name="Rectangle 5">
            <a:extLst>
              <a:ext uri="{FF2B5EF4-FFF2-40B4-BE49-F238E27FC236}">
                <a16:creationId xmlns:a16="http://schemas.microsoft.com/office/drawing/2014/main" id="{661BDDA9-7A1F-4747-8EF3-8A6271E6D664}"/>
              </a:ext>
            </a:extLst>
          </p:cNvPr>
          <p:cNvSpPr/>
          <p:nvPr/>
        </p:nvSpPr>
        <p:spPr>
          <a:xfrm>
            <a:off x="1048871" y="121024"/>
            <a:ext cx="7194176" cy="954741"/>
          </a:xfrm>
          <a:prstGeom prst="rect">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Box 4">
            <a:extLst>
              <a:ext uri="{FF2B5EF4-FFF2-40B4-BE49-F238E27FC236}">
                <a16:creationId xmlns:a16="http://schemas.microsoft.com/office/drawing/2014/main" id="{B27E78E1-1100-4429-A773-738CB37F6715}"/>
              </a:ext>
            </a:extLst>
          </p:cNvPr>
          <p:cNvSpPr txBox="1"/>
          <p:nvPr/>
        </p:nvSpPr>
        <p:spPr>
          <a:xfrm>
            <a:off x="315800" y="247958"/>
            <a:ext cx="8424787" cy="47339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algn="ctr">
              <a:spcAft>
                <a:spcPts val="0"/>
              </a:spcAft>
            </a:pPr>
            <a:r>
              <a:rPr lang="en-GB" sz="3200" b="1" dirty="0">
                <a:effectLst/>
                <a:latin typeface="Arial" panose="020B0604020202020204" pitchFamily="34" charset="0"/>
                <a:ea typeface="Calibri" panose="020F0502020204030204" pitchFamily="34" charset="0"/>
                <a:cs typeface="Times New Roman" panose="02020603050405020304" pitchFamily="18" charset="0"/>
              </a:rPr>
              <a:t>Teaching Earth Science to develop thinking skills: the CASE approach</a:t>
            </a:r>
          </a:p>
          <a:p>
            <a:pPr marL="457200" algn="ctr">
              <a:spcAft>
                <a:spcPts val="0"/>
              </a:spcAft>
            </a:pPr>
            <a:endParaRPr lang="en-GB" sz="1200" b="1" dirty="0">
              <a:ea typeface="Calibri" panose="020F0502020204030204" pitchFamily="34" charset="0"/>
              <a:cs typeface="Times New Roman" panose="02020603050405020304" pitchFamily="18" charset="0"/>
            </a:endParaRPr>
          </a:p>
          <a:p>
            <a:pPr marL="457200" algn="ctr">
              <a:spcAft>
                <a:spcPts val="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Earth science fo</a:t>
            </a:r>
            <a:r>
              <a:rPr lang="en-GB" sz="2400" b="1" dirty="0">
                <a:ea typeface="Calibri" panose="020F0502020204030204" pitchFamily="34" charset="0"/>
                <a:cs typeface="Times New Roman" panose="02020603050405020304" pitchFamily="18" charset="0"/>
              </a:rPr>
              <a:t>r science and geography </a:t>
            </a:r>
          </a:p>
          <a:p>
            <a:pPr marL="457200" algn="ctr">
              <a:spcAft>
                <a:spcPts val="0"/>
              </a:spcAft>
            </a:pPr>
            <a:r>
              <a:rPr lang="en-GB" sz="2400" b="1" dirty="0">
                <a:ea typeface="Calibri" panose="020F0502020204030204" pitchFamily="34" charset="0"/>
                <a:cs typeface="Times New Roman" panose="02020603050405020304" pitchFamily="18" charset="0"/>
              </a:rPr>
              <a:t>– online workshop</a:t>
            </a:r>
            <a:r>
              <a:rPr lang="en-GB" sz="24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spcAft>
                <a:spcPts val="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ACF1CD4F-BA7E-4640-A730-DF6F8EEA8519}"/>
              </a:ext>
            </a:extLst>
          </p:cNvPr>
          <p:cNvPicPr>
            <a:picLocks noChangeAspect="1"/>
          </p:cNvPicPr>
          <p:nvPr/>
        </p:nvPicPr>
        <p:blipFill rotWithShape="1">
          <a:blip r:embed="rId3"/>
          <a:srcRect l="43972" t="39804" r="2794" b="24118"/>
          <a:stretch/>
        </p:blipFill>
        <p:spPr>
          <a:xfrm>
            <a:off x="820269" y="2487704"/>
            <a:ext cx="7654495" cy="2918013"/>
          </a:xfrm>
          <a:prstGeom prst="rect">
            <a:avLst/>
          </a:prstGeom>
        </p:spPr>
      </p:pic>
      <p:sp>
        <p:nvSpPr>
          <p:cNvPr id="9" name="TextBox 8">
            <a:extLst>
              <a:ext uri="{FF2B5EF4-FFF2-40B4-BE49-F238E27FC236}">
                <a16:creationId xmlns:a16="http://schemas.microsoft.com/office/drawing/2014/main" id="{2F573F01-1FAC-4D0E-95A7-449D91E48E35}"/>
              </a:ext>
            </a:extLst>
          </p:cNvPr>
          <p:cNvSpPr txBox="1"/>
          <p:nvPr/>
        </p:nvSpPr>
        <p:spPr>
          <a:xfrm>
            <a:off x="4572000" y="2568388"/>
            <a:ext cx="3550024" cy="307777"/>
          </a:xfrm>
          <a:prstGeom prst="rect">
            <a:avLst/>
          </a:prstGeom>
          <a:solidFill>
            <a:srgbClr val="E7FFE7"/>
          </a:solidFill>
        </p:spPr>
        <p:txBody>
          <a:bodyPr wrap="square" rtlCol="0">
            <a:spAutoFit/>
          </a:bodyPr>
          <a:lstStyle/>
          <a:p>
            <a:r>
              <a:rPr lang="en-GB" sz="1400" b="1" dirty="0"/>
              <a:t>Earth science to develop thinking skills</a:t>
            </a:r>
          </a:p>
        </p:txBody>
      </p:sp>
    </p:spTree>
    <p:extLst>
      <p:ext uri="{BB962C8B-B14F-4D97-AF65-F5344CB8AC3E}">
        <p14:creationId xmlns:p14="http://schemas.microsoft.com/office/powerpoint/2010/main" val="18745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24B03D13-C5C4-4F5D-B02E-F593F741DCF5}"/>
              </a:ext>
            </a:extLst>
          </p:cNvPr>
          <p:cNvSpPr>
            <a:spLocks noGrp="1" noChangeArrowheads="1"/>
          </p:cNvSpPr>
          <p:nvPr>
            <p:ph type="body" idx="1"/>
          </p:nvPr>
        </p:nvSpPr>
        <p:spPr>
          <a:xfrm>
            <a:off x="430305" y="1048870"/>
            <a:ext cx="8229600" cy="5809130"/>
          </a:xfrm>
        </p:spPr>
        <p:txBody>
          <a:bodyPr>
            <a:noAutofit/>
          </a:bodyPr>
          <a:lstStyle/>
          <a:p>
            <a:pPr marL="0" indent="0">
              <a:lnSpc>
                <a:spcPct val="90000"/>
              </a:lnSpc>
              <a:buFontTx/>
              <a:buNone/>
              <a:defRPr/>
            </a:pPr>
            <a:r>
              <a:rPr lang="en-US" altLang="en-US" sz="2400" dirty="0"/>
              <a:t>This is a model of the oceans:</a:t>
            </a:r>
          </a:p>
          <a:p>
            <a:pPr>
              <a:lnSpc>
                <a:spcPct val="90000"/>
              </a:lnSpc>
              <a:defRPr/>
            </a:pPr>
            <a:r>
              <a:rPr lang="en-US" altLang="en-US" sz="2400" dirty="0"/>
              <a:t>Warm water currents flow across the surface – </a:t>
            </a:r>
            <a:r>
              <a:rPr lang="en-GB" sz="2400" dirty="0"/>
              <a:t>El Niño in the Pacific Ocean</a:t>
            </a:r>
            <a:r>
              <a:rPr lang="en-US" sz="2400" dirty="0"/>
              <a:t>, </a:t>
            </a:r>
            <a:r>
              <a:rPr lang="en-US" altLang="en-US" sz="2400" dirty="0"/>
              <a:t>Gulf Stream in the Atlantic Ocean </a:t>
            </a:r>
          </a:p>
          <a:p>
            <a:pPr marL="0" indent="0">
              <a:lnSpc>
                <a:spcPct val="90000"/>
              </a:lnSpc>
              <a:buNone/>
              <a:defRPr/>
            </a:pPr>
            <a:endParaRPr lang="en-US" altLang="en-US" sz="2400" dirty="0"/>
          </a:p>
          <a:p>
            <a:pPr marL="0" indent="0">
              <a:lnSpc>
                <a:spcPct val="90000"/>
              </a:lnSpc>
              <a:buNone/>
              <a:defRPr/>
            </a:pPr>
            <a:endParaRPr lang="en-US" altLang="en-US" sz="2400" dirty="0"/>
          </a:p>
          <a:p>
            <a:pPr>
              <a:lnSpc>
                <a:spcPct val="90000"/>
              </a:lnSpc>
              <a:defRPr/>
            </a:pPr>
            <a:endParaRPr lang="en-US" altLang="en-US" sz="2400" dirty="0"/>
          </a:p>
          <a:p>
            <a:pPr marL="0" indent="0">
              <a:lnSpc>
                <a:spcPct val="90000"/>
              </a:lnSpc>
              <a:buFontTx/>
              <a:buNone/>
              <a:defRPr/>
            </a:pPr>
            <a:endParaRPr lang="en-US" altLang="en-US" sz="2400" dirty="0"/>
          </a:p>
          <a:p>
            <a:pPr>
              <a:lnSpc>
                <a:spcPct val="90000"/>
              </a:lnSpc>
              <a:defRPr/>
            </a:pPr>
            <a:r>
              <a:rPr lang="en-US" altLang="en-US" sz="2400" dirty="0"/>
              <a:t>Cold water currents sink in polar regions – and drive the deep ocean circulation</a:t>
            </a:r>
          </a:p>
          <a:p>
            <a:pPr>
              <a:lnSpc>
                <a:spcPct val="90000"/>
              </a:lnSpc>
              <a:defRPr/>
            </a:pPr>
            <a:endParaRPr lang="en-US" altLang="en-US" sz="2400" dirty="0"/>
          </a:p>
          <a:p>
            <a:pPr>
              <a:lnSpc>
                <a:spcPct val="90000"/>
              </a:lnSpc>
              <a:defRPr/>
            </a:pPr>
            <a:endParaRPr lang="en-US" altLang="en-US" sz="2400" dirty="0"/>
          </a:p>
          <a:p>
            <a:pPr>
              <a:lnSpc>
                <a:spcPct val="90000"/>
              </a:lnSpc>
              <a:defRPr/>
            </a:pPr>
            <a:endParaRPr lang="en-US" altLang="en-US" sz="2400" dirty="0"/>
          </a:p>
          <a:p>
            <a:pPr>
              <a:lnSpc>
                <a:spcPct val="90000"/>
              </a:lnSpc>
              <a:defRPr/>
            </a:pPr>
            <a:r>
              <a:rPr lang="en-US" altLang="en-US" sz="2400" dirty="0"/>
              <a:t>Earthquakes trigger continental slope landslides, which distribute turbidity current flows over thousands of km</a:t>
            </a:r>
            <a:r>
              <a:rPr lang="en-US" altLang="en-US" sz="2400" baseline="30000" dirty="0"/>
              <a:t>2</a:t>
            </a:r>
            <a:r>
              <a:rPr lang="en-US" altLang="en-US" sz="2400" dirty="0"/>
              <a:t> ocean floor</a:t>
            </a:r>
          </a:p>
        </p:txBody>
      </p:sp>
      <p:pic>
        <p:nvPicPr>
          <p:cNvPr id="38919" name="Picture 7" descr="File:El-Nino-secheresse.pdf">
            <a:extLst>
              <a:ext uri="{FF2B5EF4-FFF2-40B4-BE49-F238E27FC236}">
                <a16:creationId xmlns:a16="http://schemas.microsoft.com/office/drawing/2014/main" id="{A8E75E87-4867-4DE8-9B7D-473B2F34D3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6883" y="2213327"/>
            <a:ext cx="3109491" cy="14962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A4163B-700D-4727-8488-F085522D6999}"/>
              </a:ext>
            </a:extLst>
          </p:cNvPr>
          <p:cNvSpPr txBox="1"/>
          <p:nvPr/>
        </p:nvSpPr>
        <p:spPr>
          <a:xfrm>
            <a:off x="7328648" y="2258827"/>
            <a:ext cx="1532964" cy="1015663"/>
          </a:xfrm>
          <a:prstGeom prst="rect">
            <a:avLst/>
          </a:prstGeom>
          <a:noFill/>
        </p:spPr>
        <p:txBody>
          <a:bodyPr wrap="square">
            <a:spAutoFit/>
          </a:bodyPr>
          <a:lstStyle/>
          <a:p>
            <a:pPr>
              <a:defRPr/>
            </a:pPr>
            <a:r>
              <a:rPr lang="en-GB" sz="1200" i="1" dirty="0">
                <a:latin typeface="+mn-lt"/>
              </a:rPr>
              <a:t>Public domain - from U.S. National Oceanic and Atmospheric Administration</a:t>
            </a:r>
          </a:p>
        </p:txBody>
      </p:sp>
      <p:pic>
        <p:nvPicPr>
          <p:cNvPr id="38923" name="Picture 11">
            <a:extLst>
              <a:ext uri="{FF2B5EF4-FFF2-40B4-BE49-F238E27FC236}">
                <a16:creationId xmlns:a16="http://schemas.microsoft.com/office/drawing/2014/main" id="{FAFC386D-A851-418A-B80D-52DB580E50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672" y="4250212"/>
            <a:ext cx="3012140" cy="14657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2B3325-AE1E-4960-8381-4F4394C0CB88}"/>
              </a:ext>
            </a:extLst>
          </p:cNvPr>
          <p:cNvSpPr txBox="1"/>
          <p:nvPr/>
        </p:nvSpPr>
        <p:spPr>
          <a:xfrm>
            <a:off x="7490012" y="4538943"/>
            <a:ext cx="1411941" cy="461665"/>
          </a:xfrm>
          <a:prstGeom prst="rect">
            <a:avLst/>
          </a:prstGeom>
          <a:noFill/>
        </p:spPr>
        <p:txBody>
          <a:bodyPr wrap="square">
            <a:spAutoFit/>
          </a:bodyPr>
          <a:lstStyle/>
          <a:p>
            <a:pPr>
              <a:defRPr/>
            </a:pPr>
            <a:r>
              <a:rPr lang="en-GB" sz="1200" i="1" dirty="0">
                <a:latin typeface="+mn-lt"/>
              </a:rPr>
              <a:t>Public domain - created by NASA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449C6EEE-9CC0-4C13-B33D-24CC72F7D3AE}"/>
              </a:ext>
            </a:extLst>
          </p:cNvPr>
          <p:cNvSpPr>
            <a:spLocks noGrp="1" noChangeArrowheads="1"/>
          </p:cNvSpPr>
          <p:nvPr>
            <p:ph type="body" idx="1"/>
          </p:nvPr>
        </p:nvSpPr>
        <p:spPr>
          <a:xfrm>
            <a:off x="685800" y="1125538"/>
            <a:ext cx="6750424" cy="3002709"/>
          </a:xfrm>
        </p:spPr>
        <p:txBody>
          <a:bodyPr>
            <a:noAutofit/>
          </a:bodyPr>
          <a:lstStyle/>
          <a:p>
            <a:pPr marL="0" indent="0">
              <a:lnSpc>
                <a:spcPct val="90000"/>
              </a:lnSpc>
              <a:buFontTx/>
              <a:buNone/>
              <a:defRPr/>
            </a:pPr>
            <a:r>
              <a:rPr lang="en-US" altLang="en-US" sz="2400" dirty="0"/>
              <a:t>This is a model of the atmosphere:</a:t>
            </a:r>
          </a:p>
          <a:p>
            <a:pPr>
              <a:lnSpc>
                <a:spcPct val="90000"/>
              </a:lnSpc>
              <a:defRPr/>
            </a:pPr>
            <a:r>
              <a:rPr lang="en-US" altLang="en-US" sz="2400" dirty="0"/>
              <a:t>Warm air rises and spills across the upper atmosphere; rising air produces low pressure</a:t>
            </a:r>
          </a:p>
          <a:p>
            <a:pPr>
              <a:lnSpc>
                <a:spcPct val="90000"/>
              </a:lnSpc>
              <a:defRPr/>
            </a:pPr>
            <a:r>
              <a:rPr lang="en-US" altLang="en-US" sz="2400" dirty="0"/>
              <a:t>Cold air sinks and flows across the ground</a:t>
            </a:r>
          </a:p>
          <a:p>
            <a:pPr>
              <a:lnSpc>
                <a:spcPct val="90000"/>
              </a:lnSpc>
              <a:defRPr/>
            </a:pPr>
            <a:r>
              <a:rPr lang="en-US" altLang="en-US" sz="2400" dirty="0"/>
              <a:t>What do we call air flowing across the ground?</a:t>
            </a:r>
          </a:p>
          <a:p>
            <a:pPr>
              <a:lnSpc>
                <a:spcPct val="90000"/>
              </a:lnSpc>
              <a:defRPr/>
            </a:pPr>
            <a:r>
              <a:rPr lang="en-US" altLang="en-US" sz="2400" dirty="0"/>
              <a:t>Wind</a:t>
            </a:r>
          </a:p>
          <a:p>
            <a:pPr>
              <a:lnSpc>
                <a:spcPct val="90000"/>
              </a:lnSpc>
              <a:defRPr/>
            </a:pPr>
            <a:r>
              <a:rPr lang="en-US" altLang="en-US" sz="2400" dirty="0"/>
              <a:t>These are high pressure conditions</a:t>
            </a:r>
          </a:p>
        </p:txBody>
      </p:sp>
      <p:pic>
        <p:nvPicPr>
          <p:cNvPr id="4" name="Picture 3">
            <a:extLst>
              <a:ext uri="{FF2B5EF4-FFF2-40B4-BE49-F238E27FC236}">
                <a16:creationId xmlns:a16="http://schemas.microsoft.com/office/drawing/2014/main" id="{2AEEEF03-27C3-499D-A481-B1FBF250ABF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0307" y="5435969"/>
            <a:ext cx="1891635" cy="14220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F9E8A2-4BC2-4E02-9341-C9BF9BC9F740}"/>
              </a:ext>
            </a:extLst>
          </p:cNvPr>
          <p:cNvSpPr txBox="1"/>
          <p:nvPr/>
        </p:nvSpPr>
        <p:spPr>
          <a:xfrm>
            <a:off x="704107" y="4230133"/>
            <a:ext cx="5172258" cy="1200329"/>
          </a:xfrm>
          <a:prstGeom prst="rect">
            <a:avLst/>
          </a:prstGeom>
          <a:noFill/>
        </p:spPr>
        <p:txBody>
          <a:bodyPr wrap="square">
            <a:spAutoFit/>
          </a:bodyPr>
          <a:lstStyle/>
          <a:p>
            <a:pPr marL="342900" indent="-342900">
              <a:buFont typeface="Arial" panose="020B0604020202020204" pitchFamily="34" charset="0"/>
              <a:buChar char="•"/>
              <a:defRPr/>
            </a:pPr>
            <a:r>
              <a:rPr lang="en-GB" sz="2400" dirty="0"/>
              <a:t>Dusty density currents in air:</a:t>
            </a:r>
            <a:r>
              <a:rPr lang="en-US" sz="2400" dirty="0"/>
              <a:t>   d</a:t>
            </a:r>
            <a:r>
              <a:rPr lang="en-US" altLang="en-US" sz="2400" dirty="0"/>
              <a:t>ust storms, avalanches, </a:t>
            </a:r>
            <a:r>
              <a:rPr lang="en-GB" sz="2400" dirty="0"/>
              <a:t>nuée ardentes, nuclear base surges</a:t>
            </a:r>
          </a:p>
        </p:txBody>
      </p:sp>
      <p:pic>
        <p:nvPicPr>
          <p:cNvPr id="39943" name="Picture 7">
            <a:extLst>
              <a:ext uri="{FF2B5EF4-FFF2-40B4-BE49-F238E27FC236}">
                <a16:creationId xmlns:a16="http://schemas.microsoft.com/office/drawing/2014/main" id="{C48BF9F1-77E3-41B0-AEA8-F6D1305172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521" r="43121" b="11565"/>
          <a:stretch/>
        </p:blipFill>
        <p:spPr bwMode="auto">
          <a:xfrm>
            <a:off x="7845716" y="544562"/>
            <a:ext cx="975556" cy="1100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8F2BAC28-B437-49C4-B749-825BA6F81557}"/>
              </a:ext>
            </a:extLst>
          </p:cNvPr>
          <p:cNvGraphicFramePr>
            <a:graphicFrameLocks noGrp="1"/>
          </p:cNvGraphicFramePr>
          <p:nvPr>
            <p:extLst>
              <p:ext uri="{D42A27DB-BD31-4B8C-83A1-F6EECF244321}">
                <p14:modId xmlns:p14="http://schemas.microsoft.com/office/powerpoint/2010/main" val="2270023628"/>
              </p:ext>
            </p:extLst>
          </p:nvPr>
        </p:nvGraphicFramePr>
        <p:xfrm>
          <a:off x="7336098" y="2652703"/>
          <a:ext cx="1807902" cy="803192"/>
        </p:xfrm>
        <a:graphic>
          <a:graphicData uri="http://schemas.openxmlformats.org/drawingml/2006/table">
            <a:tbl>
              <a:tblPr/>
              <a:tblGrid>
                <a:gridCol w="1807902">
                  <a:extLst>
                    <a:ext uri="{9D8B030D-6E8A-4147-A177-3AD203B41FA5}">
                      <a16:colId xmlns:a16="http://schemas.microsoft.com/office/drawing/2014/main" val="20000"/>
                    </a:ext>
                  </a:extLst>
                </a:gridCol>
              </a:tblGrid>
              <a:tr h="803192">
                <a:tc>
                  <a:txBody>
                    <a:bodyPr/>
                    <a:lstStyle/>
                    <a:p>
                      <a:pPr algn="ctr"/>
                      <a:r>
                        <a:rPr lang="en-GB" sz="1200" b="0" i="1" u="none" strike="noStrike" dirty="0">
                          <a:solidFill>
                            <a:schemeClr val="tx1"/>
                          </a:solidFill>
                          <a:effectLst/>
                        </a:rPr>
                        <a:t>Public domain: </a:t>
                      </a:r>
                      <a:r>
                        <a:rPr lang="en-GB" sz="1200" b="0" i="1" kern="1200" dirty="0">
                          <a:solidFill>
                            <a:schemeClr val="tx1"/>
                          </a:solidFill>
                          <a:effectLst/>
                          <a:latin typeface="+mn-lt"/>
                          <a:ea typeface="+mn-ea"/>
                          <a:cs typeface="+mn-cs"/>
                        </a:rPr>
                        <a:t>António Miguel de Campos</a:t>
                      </a:r>
                      <a:endParaRPr lang="en-GB" sz="1200" b="0" i="1" dirty="0">
                        <a:solidFill>
                          <a:schemeClr val="tx1"/>
                        </a:solidFill>
                      </a:endParaRPr>
                    </a:p>
                  </a:txBody>
                  <a:tcPr marL="91459" marR="91459" marT="45749" marB="4574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1" name="Picture 2">
            <a:extLst>
              <a:ext uri="{FF2B5EF4-FFF2-40B4-BE49-F238E27FC236}">
                <a16:creationId xmlns:a16="http://schemas.microsoft.com/office/drawing/2014/main" id="{1FBD5514-1EA9-439A-8C14-048CA1F5934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10000" b="4134"/>
          <a:stretch/>
        </p:blipFill>
        <p:spPr bwMode="auto">
          <a:xfrm>
            <a:off x="2471032" y="5440680"/>
            <a:ext cx="2200807" cy="1417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4EFFA95-723C-49C8-909A-138CCE4EB6B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60843" y="5445252"/>
            <a:ext cx="2260396" cy="14127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882D34B-2CBF-4AD7-BC71-873C254A3FE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658" t="31338" r="-658"/>
          <a:stretch/>
        </p:blipFill>
        <p:spPr bwMode="auto">
          <a:xfrm>
            <a:off x="7345477" y="5458967"/>
            <a:ext cx="1661968" cy="13990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49F35C9-E3C7-42AF-A60C-4AFC3EC22F55}"/>
              </a:ext>
            </a:extLst>
          </p:cNvPr>
          <p:cNvSpPr txBox="1"/>
          <p:nvPr/>
        </p:nvSpPr>
        <p:spPr>
          <a:xfrm>
            <a:off x="6266329" y="3450515"/>
            <a:ext cx="2877671" cy="1938992"/>
          </a:xfrm>
          <a:prstGeom prst="rect">
            <a:avLst/>
          </a:prstGeom>
          <a:noFill/>
        </p:spPr>
        <p:txBody>
          <a:bodyPr wrap="square" rtlCol="0">
            <a:spAutoFit/>
          </a:bodyPr>
          <a:lstStyle/>
          <a:p>
            <a:pPr algn="ctr"/>
            <a:r>
              <a:rPr lang="en-GB" sz="1600" dirty="0"/>
              <a:t>Dust storm</a:t>
            </a:r>
          </a:p>
          <a:p>
            <a:pPr algn="ctr"/>
            <a:r>
              <a:rPr lang="en-GB" sz="1000" i="1" dirty="0"/>
              <a:t>Public domain </a:t>
            </a:r>
            <a:r>
              <a:rPr lang="en-GB" altLang="en-US" sz="1000" i="1" dirty="0">
                <a:cs typeface="Times New Roman" panose="02020603050405020304" pitchFamily="18" charset="0"/>
              </a:rPr>
              <a:t>United States Marine Corps</a:t>
            </a:r>
            <a:endParaRPr lang="en-GB" sz="1000" i="1" dirty="0"/>
          </a:p>
          <a:p>
            <a:pPr algn="ctr"/>
            <a:r>
              <a:rPr lang="en-GB" sz="1600" dirty="0"/>
              <a:t>Avalanche</a:t>
            </a:r>
          </a:p>
          <a:p>
            <a:pPr algn="ctr"/>
            <a:r>
              <a:rPr lang="en-GB" sz="1000" i="1" dirty="0"/>
              <a:t>https://www.camptocamp.org/ CC BY-SA 3.0</a:t>
            </a:r>
          </a:p>
          <a:p>
            <a:pPr algn="ctr"/>
            <a:r>
              <a:rPr lang="en-GB" sz="1600" dirty="0"/>
              <a:t>Pyroclastic flow (nuée ardente)</a:t>
            </a:r>
          </a:p>
          <a:p>
            <a:pPr algn="ctr"/>
            <a:r>
              <a:rPr lang="en-GB" sz="1000" i="1" dirty="0"/>
              <a:t>Public domain USGS</a:t>
            </a:r>
          </a:p>
          <a:p>
            <a:pPr algn="ctr"/>
            <a:r>
              <a:rPr lang="en-GB" sz="1600" dirty="0"/>
              <a:t>Nuclear explosion base surge</a:t>
            </a:r>
          </a:p>
          <a:p>
            <a:pPr algn="ctr"/>
            <a:r>
              <a:rPr lang="en-GB" sz="1000" i="1" dirty="0"/>
              <a:t>Public domain US government</a:t>
            </a:r>
          </a:p>
        </p:txBody>
      </p:sp>
      <p:pic>
        <p:nvPicPr>
          <p:cNvPr id="15" name="Picture 7">
            <a:extLst>
              <a:ext uri="{FF2B5EF4-FFF2-40B4-BE49-F238E27FC236}">
                <a16:creationId xmlns:a16="http://schemas.microsoft.com/office/drawing/2014/main" id="{CC39BDED-7CAE-4817-9AA3-9CC8D7FC87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913" t="10521" b="11565"/>
          <a:stretch/>
        </p:blipFill>
        <p:spPr bwMode="auto">
          <a:xfrm>
            <a:off x="7920319" y="1718938"/>
            <a:ext cx="824753" cy="1100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66AC25E7-463F-4B2C-B519-E8BE7C80975A}"/>
              </a:ext>
            </a:extLst>
          </p:cNvPr>
          <p:cNvSpPr>
            <a:spLocks noGrp="1" noChangeArrowheads="1"/>
          </p:cNvSpPr>
          <p:nvPr>
            <p:ph type="body" idx="1"/>
          </p:nvPr>
        </p:nvSpPr>
        <p:spPr>
          <a:xfrm>
            <a:off x="685800" y="1125538"/>
            <a:ext cx="8153400" cy="3598862"/>
          </a:xfrm>
        </p:spPr>
        <p:txBody>
          <a:bodyPr/>
          <a:lstStyle/>
          <a:p>
            <a:pPr marL="0" indent="0">
              <a:lnSpc>
                <a:spcPct val="90000"/>
              </a:lnSpc>
              <a:buFontTx/>
              <a:buNone/>
              <a:defRPr/>
            </a:pPr>
            <a:r>
              <a:rPr lang="en-US" altLang="en-US" sz="2400" dirty="0"/>
              <a:t>This is a model of the solid Earth:</a:t>
            </a:r>
          </a:p>
          <a:p>
            <a:pPr>
              <a:lnSpc>
                <a:spcPct val="90000"/>
              </a:lnSpc>
              <a:defRPr/>
            </a:pPr>
            <a:r>
              <a:rPr lang="en-US" altLang="en-US" sz="2400" dirty="0"/>
              <a:t>Cold lithosphere sinks</a:t>
            </a:r>
          </a:p>
          <a:p>
            <a:pPr>
              <a:lnSpc>
                <a:spcPct val="90000"/>
              </a:lnSpc>
              <a:defRPr/>
            </a:pPr>
            <a:endParaRPr lang="en-US" altLang="en-US" dirty="0"/>
          </a:p>
          <a:p>
            <a:pPr>
              <a:lnSpc>
                <a:spcPct val="90000"/>
              </a:lnSpc>
              <a:defRPr/>
            </a:pPr>
            <a:endParaRPr lang="en-US" altLang="en-US" dirty="0"/>
          </a:p>
          <a:p>
            <a:pPr>
              <a:lnSpc>
                <a:spcPct val="90000"/>
              </a:lnSpc>
              <a:defRPr/>
            </a:pPr>
            <a:endParaRPr lang="en-US" altLang="en-US" dirty="0"/>
          </a:p>
          <a:p>
            <a:pPr>
              <a:lnSpc>
                <a:spcPct val="90000"/>
              </a:lnSpc>
              <a:defRPr/>
            </a:pPr>
            <a:endParaRPr lang="en-US" altLang="en-US" dirty="0"/>
          </a:p>
          <a:p>
            <a:pPr>
              <a:lnSpc>
                <a:spcPct val="90000"/>
              </a:lnSpc>
              <a:defRPr/>
            </a:pPr>
            <a:endParaRPr lang="en-US" altLang="en-US" dirty="0"/>
          </a:p>
          <a:p>
            <a:pPr>
              <a:lnSpc>
                <a:spcPct val="90000"/>
              </a:lnSpc>
              <a:defRPr/>
            </a:pPr>
            <a:endParaRPr lang="en-US" altLang="en-US" dirty="0"/>
          </a:p>
          <a:p>
            <a:pPr>
              <a:lnSpc>
                <a:spcPct val="90000"/>
              </a:lnSpc>
              <a:defRPr/>
            </a:pPr>
            <a:endParaRPr lang="en-US" altLang="en-US" dirty="0"/>
          </a:p>
        </p:txBody>
      </p:sp>
      <p:pic>
        <p:nvPicPr>
          <p:cNvPr id="6" name="Picture 5">
            <a:extLst>
              <a:ext uri="{FF2B5EF4-FFF2-40B4-BE49-F238E27FC236}">
                <a16:creationId xmlns:a16="http://schemas.microsoft.com/office/drawing/2014/main" id="{C2D34F8D-33B6-4A1B-9334-77AC1A1748E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2675" t="44205" r="54790" b="30782"/>
          <a:stretch>
            <a:fillRect/>
          </a:stretch>
        </p:blipFill>
        <p:spPr bwMode="auto">
          <a:xfrm>
            <a:off x="513603" y="2164696"/>
            <a:ext cx="3981194" cy="172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a:extLst>
              <a:ext uri="{FF2B5EF4-FFF2-40B4-BE49-F238E27FC236}">
                <a16:creationId xmlns:a16="http://schemas.microsoft.com/office/drawing/2014/main" id="{ED5BFDFF-3256-4E97-9BE9-35F1FE625A2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205038"/>
            <a:ext cx="42703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7EE76E2-5BEE-4BD6-99CC-BEDB5A30357A}"/>
              </a:ext>
            </a:extLst>
          </p:cNvPr>
          <p:cNvSpPr txBox="1"/>
          <p:nvPr/>
        </p:nvSpPr>
        <p:spPr>
          <a:xfrm>
            <a:off x="621180" y="4372535"/>
            <a:ext cx="3816350" cy="1569660"/>
          </a:xfrm>
          <a:prstGeom prst="rect">
            <a:avLst/>
          </a:prstGeom>
          <a:noFill/>
        </p:spPr>
        <p:txBody>
          <a:bodyPr>
            <a:spAutoFit/>
          </a:bodyPr>
          <a:lstStyle/>
          <a:p>
            <a:pPr marL="342900" indent="-342900">
              <a:buFont typeface="Arial" panose="020B0604020202020204" pitchFamily="34" charset="0"/>
              <a:buChar char="•"/>
              <a:defRPr/>
            </a:pPr>
            <a:r>
              <a:rPr lang="en-US" altLang="en-US" sz="2400" dirty="0"/>
              <a:t>This is the slab-pull mechanism – driving plate tectonic movement</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4">
            <a:extLst>
              <a:ext uri="{FF2B5EF4-FFF2-40B4-BE49-F238E27FC236}">
                <a16:creationId xmlns:a16="http://schemas.microsoft.com/office/drawing/2014/main" id="{C1E72FB1-F7AD-4F4B-A74E-6AA8F53E0619}"/>
              </a:ext>
            </a:extLst>
          </p:cNvPr>
          <p:cNvSpPr/>
          <p:nvPr/>
        </p:nvSpPr>
        <p:spPr>
          <a:xfrm>
            <a:off x="1016833" y="963288"/>
            <a:ext cx="7150814" cy="10757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0000"/>
              </a:buClr>
            </a:pPr>
            <a:r>
              <a:rPr lang="en-GB" sz="3200" b="0" strike="noStrike" spc="-1" dirty="0">
                <a:latin typeface="Arial"/>
              </a:rPr>
              <a:t>Atmosphere and ocean in a lunchbox (for those wh</a:t>
            </a:r>
            <a:r>
              <a:rPr lang="en-GB" sz="3200" spc="-1" dirty="0">
                <a:latin typeface="Arial"/>
              </a:rPr>
              <a:t>o do not have a tank)</a:t>
            </a:r>
            <a:endParaRPr lang="en-GB" sz="3200" b="0" strike="noStrike" spc="-1" dirty="0">
              <a:latin typeface="Arial"/>
            </a:endParaRPr>
          </a:p>
        </p:txBody>
      </p:sp>
      <p:sp>
        <p:nvSpPr>
          <p:cNvPr id="7" name="TextBox 6">
            <a:extLst>
              <a:ext uri="{FF2B5EF4-FFF2-40B4-BE49-F238E27FC236}">
                <a16:creationId xmlns:a16="http://schemas.microsoft.com/office/drawing/2014/main" id="{C2A36214-CC9A-4E6F-8E47-B28E710CA9F8}"/>
              </a:ext>
            </a:extLst>
          </p:cNvPr>
          <p:cNvSpPr txBox="1"/>
          <p:nvPr/>
        </p:nvSpPr>
        <p:spPr>
          <a:xfrm>
            <a:off x="740664" y="4032504"/>
            <a:ext cx="3273552" cy="369332"/>
          </a:xfrm>
          <a:prstGeom prst="rect">
            <a:avLst/>
          </a:prstGeom>
          <a:noFill/>
        </p:spPr>
        <p:txBody>
          <a:bodyPr wrap="square" rtlCol="0">
            <a:spAutoFit/>
          </a:bodyPr>
          <a:lstStyle/>
          <a:p>
            <a:pPr algn="ctr"/>
            <a:r>
              <a:rPr lang="en-GB" dirty="0"/>
              <a:t>Hot red water in a lunchbox</a:t>
            </a:r>
          </a:p>
        </p:txBody>
      </p:sp>
      <p:pic>
        <p:nvPicPr>
          <p:cNvPr id="9" name="Picture 8">
            <a:extLst>
              <a:ext uri="{FF2B5EF4-FFF2-40B4-BE49-F238E27FC236}">
                <a16:creationId xmlns:a16="http://schemas.microsoft.com/office/drawing/2014/main" id="{178AFE11-6E60-423B-A03B-C0BBE9B6962C}"/>
              </a:ext>
            </a:extLst>
          </p:cNvPr>
          <p:cNvPicPr>
            <a:picLocks noChangeAspect="1"/>
          </p:cNvPicPr>
          <p:nvPr/>
        </p:nvPicPr>
        <p:blipFill rotWithShape="1">
          <a:blip r:embed="rId2"/>
          <a:srcRect l="69400" t="59246" r="12000" b="19927"/>
          <a:stretch/>
        </p:blipFill>
        <p:spPr>
          <a:xfrm>
            <a:off x="5129783" y="2130552"/>
            <a:ext cx="3121200" cy="1965960"/>
          </a:xfrm>
          <a:prstGeom prst="rect">
            <a:avLst/>
          </a:prstGeom>
          <a:ln>
            <a:solidFill>
              <a:schemeClr val="tx1"/>
            </a:solidFill>
          </a:ln>
        </p:spPr>
      </p:pic>
      <p:sp>
        <p:nvSpPr>
          <p:cNvPr id="10" name="TextBox 9">
            <a:extLst>
              <a:ext uri="{FF2B5EF4-FFF2-40B4-BE49-F238E27FC236}">
                <a16:creationId xmlns:a16="http://schemas.microsoft.com/office/drawing/2014/main" id="{89903077-8B2B-41F1-974C-AF932BF2D779}"/>
              </a:ext>
            </a:extLst>
          </p:cNvPr>
          <p:cNvSpPr txBox="1"/>
          <p:nvPr/>
        </p:nvSpPr>
        <p:spPr>
          <a:xfrm>
            <a:off x="5081016" y="4056888"/>
            <a:ext cx="3273552" cy="369332"/>
          </a:xfrm>
          <a:prstGeom prst="rect">
            <a:avLst/>
          </a:prstGeom>
          <a:noFill/>
        </p:spPr>
        <p:txBody>
          <a:bodyPr wrap="square" rtlCol="0">
            <a:spAutoFit/>
          </a:bodyPr>
          <a:lstStyle/>
          <a:p>
            <a:pPr algn="ctr"/>
            <a:r>
              <a:rPr lang="en-GB" dirty="0"/>
              <a:t>Cold blue water in a lunchbox</a:t>
            </a:r>
          </a:p>
        </p:txBody>
      </p:sp>
      <p:pic>
        <p:nvPicPr>
          <p:cNvPr id="12" name="Picture 11">
            <a:extLst>
              <a:ext uri="{FF2B5EF4-FFF2-40B4-BE49-F238E27FC236}">
                <a16:creationId xmlns:a16="http://schemas.microsoft.com/office/drawing/2014/main" id="{DB3D8EB4-9800-4AE2-948C-94CD85A2D856}"/>
              </a:ext>
            </a:extLst>
          </p:cNvPr>
          <p:cNvPicPr>
            <a:picLocks noChangeAspect="1"/>
          </p:cNvPicPr>
          <p:nvPr/>
        </p:nvPicPr>
        <p:blipFill rotWithShape="1">
          <a:blip r:embed="rId3"/>
          <a:srcRect l="54500" t="38444" r="27000" b="40578"/>
          <a:stretch/>
        </p:blipFill>
        <p:spPr>
          <a:xfrm>
            <a:off x="822960" y="4599432"/>
            <a:ext cx="3200400" cy="2041336"/>
          </a:xfrm>
          <a:prstGeom prst="rect">
            <a:avLst/>
          </a:prstGeom>
          <a:ln>
            <a:solidFill>
              <a:schemeClr val="tx1"/>
            </a:solidFill>
          </a:ln>
        </p:spPr>
      </p:pic>
      <p:sp>
        <p:nvSpPr>
          <p:cNvPr id="13" name="TextBox 12">
            <a:extLst>
              <a:ext uri="{FF2B5EF4-FFF2-40B4-BE49-F238E27FC236}">
                <a16:creationId xmlns:a16="http://schemas.microsoft.com/office/drawing/2014/main" id="{16250E18-0658-44A7-A131-D9FAA8F3E738}"/>
              </a:ext>
            </a:extLst>
          </p:cNvPr>
          <p:cNvSpPr txBox="1"/>
          <p:nvPr/>
        </p:nvSpPr>
        <p:spPr>
          <a:xfrm>
            <a:off x="682752" y="6580108"/>
            <a:ext cx="3273552" cy="369332"/>
          </a:xfrm>
          <a:prstGeom prst="rect">
            <a:avLst/>
          </a:prstGeom>
          <a:noFill/>
        </p:spPr>
        <p:txBody>
          <a:bodyPr wrap="square" rtlCol="0">
            <a:spAutoFit/>
          </a:bodyPr>
          <a:lstStyle/>
          <a:p>
            <a:pPr algn="ctr"/>
            <a:r>
              <a:rPr lang="en-GB" dirty="0"/>
              <a:t>Milk in a lunchbox</a:t>
            </a:r>
          </a:p>
        </p:txBody>
      </p:sp>
      <p:pic>
        <p:nvPicPr>
          <p:cNvPr id="15" name="Picture 14">
            <a:extLst>
              <a:ext uri="{FF2B5EF4-FFF2-40B4-BE49-F238E27FC236}">
                <a16:creationId xmlns:a16="http://schemas.microsoft.com/office/drawing/2014/main" id="{EC01DC7C-E063-4E37-941A-EBE3145D5447}"/>
              </a:ext>
            </a:extLst>
          </p:cNvPr>
          <p:cNvPicPr>
            <a:picLocks noChangeAspect="1"/>
          </p:cNvPicPr>
          <p:nvPr/>
        </p:nvPicPr>
        <p:blipFill rotWithShape="1">
          <a:blip r:embed="rId4"/>
          <a:srcRect l="72200" t="51600" r="8146" b="35422"/>
          <a:stretch/>
        </p:blipFill>
        <p:spPr>
          <a:xfrm>
            <a:off x="5166359" y="4901184"/>
            <a:ext cx="3099817" cy="1151360"/>
          </a:xfrm>
          <a:prstGeom prst="rect">
            <a:avLst/>
          </a:prstGeom>
          <a:ln>
            <a:solidFill>
              <a:schemeClr val="tx1"/>
            </a:solidFill>
          </a:ln>
        </p:spPr>
      </p:pic>
      <p:sp>
        <p:nvSpPr>
          <p:cNvPr id="16" name="TextBox 15">
            <a:extLst>
              <a:ext uri="{FF2B5EF4-FFF2-40B4-BE49-F238E27FC236}">
                <a16:creationId xmlns:a16="http://schemas.microsoft.com/office/drawing/2014/main" id="{2AF36068-DFC2-4CD2-B4E9-45ECB3CF018D}"/>
              </a:ext>
            </a:extLst>
          </p:cNvPr>
          <p:cNvSpPr txBox="1"/>
          <p:nvPr/>
        </p:nvSpPr>
        <p:spPr>
          <a:xfrm>
            <a:off x="5050536" y="6031468"/>
            <a:ext cx="3273552" cy="646331"/>
          </a:xfrm>
          <a:prstGeom prst="rect">
            <a:avLst/>
          </a:prstGeom>
          <a:noFill/>
        </p:spPr>
        <p:txBody>
          <a:bodyPr wrap="square" rtlCol="0">
            <a:spAutoFit/>
          </a:bodyPr>
          <a:lstStyle/>
          <a:p>
            <a:pPr algn="ctr"/>
            <a:r>
              <a:rPr lang="en-GB" dirty="0"/>
              <a:t>Cold coffee-coloured water</a:t>
            </a:r>
          </a:p>
          <a:p>
            <a:pPr algn="ctr"/>
            <a:r>
              <a:rPr lang="en-GB" dirty="0"/>
              <a:t> in a lunchbox</a:t>
            </a:r>
          </a:p>
        </p:txBody>
      </p:sp>
      <p:pic>
        <p:nvPicPr>
          <p:cNvPr id="18" name="Picture 17">
            <a:extLst>
              <a:ext uri="{FF2B5EF4-FFF2-40B4-BE49-F238E27FC236}">
                <a16:creationId xmlns:a16="http://schemas.microsoft.com/office/drawing/2014/main" id="{210370E3-20F0-48FB-A38C-A4EBCE2850EF}"/>
              </a:ext>
            </a:extLst>
          </p:cNvPr>
          <p:cNvPicPr>
            <a:picLocks noChangeAspect="1"/>
          </p:cNvPicPr>
          <p:nvPr/>
        </p:nvPicPr>
        <p:blipFill rotWithShape="1">
          <a:blip r:embed="rId5"/>
          <a:srcRect l="61000" t="41822" r="20401" b="38089"/>
          <a:stretch/>
        </p:blipFill>
        <p:spPr>
          <a:xfrm>
            <a:off x="795527" y="2148840"/>
            <a:ext cx="3145537" cy="1911096"/>
          </a:xfrm>
          <a:prstGeom prst="rect">
            <a:avLst/>
          </a:prstGeom>
          <a:ln>
            <a:solidFill>
              <a:schemeClr val="tx1"/>
            </a:solidFill>
          </a:ln>
        </p:spPr>
      </p:pic>
    </p:spTree>
    <p:extLst>
      <p:ext uri="{BB962C8B-B14F-4D97-AF65-F5344CB8AC3E}">
        <p14:creationId xmlns:p14="http://schemas.microsoft.com/office/powerpoint/2010/main" val="2437787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2"/>
          <p:cNvSpPr/>
          <p:nvPr/>
        </p:nvSpPr>
        <p:spPr>
          <a:xfrm>
            <a:off x="442800" y="2293200"/>
            <a:ext cx="8700480" cy="982440"/>
          </a:xfrm>
          <a:prstGeom prst="rect">
            <a:avLst/>
          </a:prstGeom>
          <a:noFill/>
          <a:ln w="648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600" b="1" spc="-1" dirty="0">
                <a:solidFill>
                  <a:srgbClr val="000000"/>
                </a:solidFill>
                <a:latin typeface="Calibri"/>
              </a:rPr>
              <a:t>Hands on Earthlearningideas</a:t>
            </a:r>
            <a:endParaRPr lang="en-GB" sz="4600" b="0" strike="noStrike" spc="-1" dirty="0">
              <a:latin typeface="Arial"/>
            </a:endParaRPr>
          </a:p>
          <a:p>
            <a:pPr marL="457200">
              <a:lnSpc>
                <a:spcPct val="100000"/>
              </a:lnSpc>
            </a:pPr>
            <a:r>
              <a:rPr lang="en-GB" sz="4600" b="1" strike="noStrike" spc="-1" dirty="0">
                <a:solidFill>
                  <a:srgbClr val="000000"/>
                </a:solidFill>
                <a:latin typeface="Arial"/>
                <a:ea typeface="Calibri"/>
              </a:rPr>
              <a:t> </a:t>
            </a:r>
            <a:endParaRPr lang="en-GB" sz="4600" b="0" strike="noStrike" spc="-1" dirty="0">
              <a:latin typeface="Arial"/>
            </a:endParaRPr>
          </a:p>
          <a:p>
            <a:pPr marL="457200">
              <a:lnSpc>
                <a:spcPct val="100000"/>
              </a:lnSpc>
            </a:pPr>
            <a:r>
              <a:rPr lang="en-GB" sz="4600" b="1" strike="noStrike" spc="-1" dirty="0">
                <a:solidFill>
                  <a:srgbClr val="000000"/>
                </a:solidFill>
                <a:latin typeface="Arial"/>
                <a:ea typeface="Calibri"/>
              </a:rPr>
              <a:t> </a:t>
            </a:r>
            <a:endParaRPr lang="en-GB" sz="4600" b="0" strike="noStrike" spc="-1" dirty="0">
              <a:latin typeface="Arial"/>
            </a:endParaRPr>
          </a:p>
        </p:txBody>
      </p:sp>
      <p:sp>
        <p:nvSpPr>
          <p:cNvPr id="288" name="CustomShape 3"/>
          <p:cNvSpPr/>
          <p:nvPr/>
        </p:nvSpPr>
        <p:spPr>
          <a:xfrm>
            <a:off x="302760" y="5979600"/>
            <a:ext cx="9001080" cy="877680"/>
          </a:xfrm>
          <a:prstGeom prst="rect">
            <a:avLst/>
          </a:prstGeom>
          <a:solidFill>
            <a:srgbClr val="C8DDAB"/>
          </a:solidFill>
          <a:ln>
            <a:noFill/>
          </a:ln>
        </p:spPr>
        <p:style>
          <a:lnRef idx="2">
            <a:schemeClr val="accent1">
              <a:shade val="50000"/>
            </a:schemeClr>
          </a:lnRef>
          <a:fillRef idx="1">
            <a:schemeClr val="accent1"/>
          </a:fillRef>
          <a:effectRef idx="0">
            <a:schemeClr val="accent1"/>
          </a:effectRef>
          <a:fontRef idx="minor"/>
        </p:style>
      </p:sp>
      <p:pic>
        <p:nvPicPr>
          <p:cNvPr id="289" name="Picture 4"/>
          <p:cNvPicPr/>
          <p:nvPr/>
        </p:nvPicPr>
        <p:blipFill>
          <a:blip r:embed="rId3"/>
          <a:srcRect l="61646" t="11286" r="15020" b="78775"/>
          <a:stretch/>
        </p:blipFill>
        <p:spPr>
          <a:xfrm>
            <a:off x="1809360" y="5991120"/>
            <a:ext cx="6102360" cy="866160"/>
          </a:xfrm>
          <a:prstGeom prst="rect">
            <a:avLst/>
          </a:prstGeom>
          <a:ln>
            <a:noFill/>
          </a:ln>
        </p:spPr>
      </p:pic>
      <p:sp>
        <p:nvSpPr>
          <p:cNvPr id="290" name="CustomShape 4"/>
          <p:cNvSpPr/>
          <p:nvPr/>
        </p:nvSpPr>
        <p:spPr>
          <a:xfrm>
            <a:off x="1263721" y="3596760"/>
            <a:ext cx="7150814" cy="11988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5040" indent="-364320">
              <a:lnSpc>
                <a:spcPct val="100000"/>
              </a:lnSpc>
              <a:buClr>
                <a:srgbClr val="000000"/>
              </a:buClr>
              <a:buFont typeface="Arial"/>
              <a:buChar char="•"/>
            </a:pPr>
            <a:r>
              <a:rPr lang="en-GB" sz="3600" b="0" strike="noStrike" spc="-1" dirty="0">
                <a:latin typeface="Arial"/>
              </a:rPr>
              <a:t>Sand movement</a:t>
            </a:r>
          </a:p>
          <a:p>
            <a:pPr marL="720">
              <a:lnSpc>
                <a:spcPct val="100000"/>
              </a:lnSpc>
              <a:buClr>
                <a:srgbClr val="000000"/>
              </a:buClr>
            </a:pPr>
            <a:r>
              <a:rPr lang="en-GB" sz="3600" b="0" strike="noStrike" spc="-1" dirty="0">
                <a:latin typeface="Arial"/>
              </a:rPr>
              <a:t>   – an example using CASE</a:t>
            </a:r>
          </a:p>
        </p:txBody>
      </p:sp>
      <p:sp>
        <p:nvSpPr>
          <p:cNvPr id="291" name="CustomShape 5"/>
          <p:cNvSpPr/>
          <p:nvPr/>
        </p:nvSpPr>
        <p:spPr>
          <a:xfrm>
            <a:off x="421240" y="5376406"/>
            <a:ext cx="8584718"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GB" sz="1800" b="0" strike="noStrike" spc="-1" dirty="0">
                <a:solidFill>
                  <a:srgbClr val="000000"/>
                </a:solidFill>
                <a:latin typeface="Arial"/>
                <a:ea typeface="DejaVu Sans"/>
              </a:rPr>
              <a:t>Go to: </a:t>
            </a:r>
            <a:r>
              <a:rPr lang="en-GB" sz="1800" b="0" strike="noStrike" spc="-1" dirty="0">
                <a:solidFill>
                  <a:srgbClr val="000000"/>
                </a:solidFill>
                <a:latin typeface="Arial"/>
                <a:ea typeface="DejaVu Sans"/>
                <a:hlinkClick r:id="rId4"/>
              </a:rPr>
              <a:t>https://www.earthlearningidea.com/Video/Sand_ripples.html</a:t>
            </a:r>
            <a:r>
              <a:rPr lang="en-GB" sz="1800" b="0" strike="noStrike" spc="-1" dirty="0">
                <a:solidFill>
                  <a:srgbClr val="000000"/>
                </a:solidFill>
                <a:latin typeface="Arial"/>
                <a:ea typeface="DejaVu Sans"/>
              </a:rPr>
              <a:t> hyperlink</a:t>
            </a:r>
            <a:endParaRPr lang="en-GB" sz="1800" b="0" strike="noStrike" spc="-1" dirty="0">
              <a:latin typeface="Arial"/>
            </a:endParaRPr>
          </a:p>
        </p:txBody>
      </p:sp>
    </p:spTree>
    <p:extLst>
      <p:ext uri="{BB962C8B-B14F-4D97-AF65-F5344CB8AC3E}">
        <p14:creationId xmlns:p14="http://schemas.microsoft.com/office/powerpoint/2010/main" val="587199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AAE06-F289-4C38-817F-BE48F157F213}"/>
              </a:ext>
            </a:extLst>
          </p:cNvPr>
          <p:cNvPicPr>
            <a:picLocks noChangeAspect="1"/>
          </p:cNvPicPr>
          <p:nvPr/>
        </p:nvPicPr>
        <p:blipFill rotWithShape="1">
          <a:blip r:embed="rId2"/>
          <a:srcRect l="63971" t="31961" r="3529" b="26210"/>
          <a:stretch/>
        </p:blipFill>
        <p:spPr>
          <a:xfrm>
            <a:off x="5123329" y="4047564"/>
            <a:ext cx="3733326" cy="2702860"/>
          </a:xfrm>
          <a:prstGeom prst="rect">
            <a:avLst/>
          </a:prstGeom>
          <a:ln>
            <a:solidFill>
              <a:schemeClr val="tx1"/>
            </a:solidFill>
          </a:ln>
        </p:spPr>
      </p:pic>
      <p:pic>
        <p:nvPicPr>
          <p:cNvPr id="7" name="Picture 6">
            <a:extLst>
              <a:ext uri="{FF2B5EF4-FFF2-40B4-BE49-F238E27FC236}">
                <a16:creationId xmlns:a16="http://schemas.microsoft.com/office/drawing/2014/main" id="{701F5809-A4E1-4984-B53F-34AC998FDD75}"/>
              </a:ext>
            </a:extLst>
          </p:cNvPr>
          <p:cNvPicPr>
            <a:picLocks noChangeAspect="1"/>
          </p:cNvPicPr>
          <p:nvPr/>
        </p:nvPicPr>
        <p:blipFill rotWithShape="1">
          <a:blip r:embed="rId3"/>
          <a:srcRect l="63235" t="32745" r="4412" b="24641"/>
          <a:stretch/>
        </p:blipFill>
        <p:spPr>
          <a:xfrm>
            <a:off x="753033" y="1129551"/>
            <a:ext cx="3792072" cy="2809581"/>
          </a:xfrm>
          <a:prstGeom prst="rect">
            <a:avLst/>
          </a:prstGeom>
          <a:ln>
            <a:solidFill>
              <a:schemeClr val="tx1"/>
            </a:solidFill>
          </a:ln>
        </p:spPr>
      </p:pic>
      <p:sp>
        <p:nvSpPr>
          <p:cNvPr id="8" name="TextBox 7">
            <a:extLst>
              <a:ext uri="{FF2B5EF4-FFF2-40B4-BE49-F238E27FC236}">
                <a16:creationId xmlns:a16="http://schemas.microsoft.com/office/drawing/2014/main" id="{123AA9A9-F57E-4C22-BCC3-B4349D436E30}"/>
              </a:ext>
            </a:extLst>
          </p:cNvPr>
          <p:cNvSpPr txBox="1"/>
          <p:nvPr/>
        </p:nvSpPr>
        <p:spPr>
          <a:xfrm>
            <a:off x="621179" y="4305300"/>
            <a:ext cx="4313891" cy="1938992"/>
          </a:xfrm>
          <a:prstGeom prst="rect">
            <a:avLst/>
          </a:prstGeom>
          <a:noFill/>
        </p:spPr>
        <p:txBody>
          <a:bodyPr wrap="square">
            <a:spAutoFit/>
          </a:bodyPr>
          <a:lstStyle/>
          <a:p>
            <a:pPr marL="342900" indent="-342900">
              <a:buFont typeface="Arial" panose="020B0604020202020204" pitchFamily="34" charset="0"/>
              <a:buChar char="•"/>
              <a:defRPr/>
            </a:pPr>
            <a:r>
              <a:rPr lang="en-GB" sz="2400" dirty="0"/>
              <a:t>Symmetrical ripple marks – in which direction were the wave crests? Which direction the beach? Which direction the coastline?</a:t>
            </a:r>
          </a:p>
        </p:txBody>
      </p:sp>
      <p:sp>
        <p:nvSpPr>
          <p:cNvPr id="9" name="TextBox 8">
            <a:extLst>
              <a:ext uri="{FF2B5EF4-FFF2-40B4-BE49-F238E27FC236}">
                <a16:creationId xmlns:a16="http://schemas.microsoft.com/office/drawing/2014/main" id="{DB143D70-9592-4A7C-9195-C94F8A2080BB}"/>
              </a:ext>
            </a:extLst>
          </p:cNvPr>
          <p:cNvSpPr txBox="1"/>
          <p:nvPr/>
        </p:nvSpPr>
        <p:spPr>
          <a:xfrm>
            <a:off x="4605992" y="1741395"/>
            <a:ext cx="4430431" cy="1200329"/>
          </a:xfrm>
          <a:prstGeom prst="rect">
            <a:avLst/>
          </a:prstGeom>
          <a:noFill/>
        </p:spPr>
        <p:txBody>
          <a:bodyPr wrap="square">
            <a:spAutoFit/>
          </a:bodyPr>
          <a:lstStyle/>
          <a:p>
            <a:pPr marL="342900" indent="-342900">
              <a:buFont typeface="Arial" panose="020B0604020202020204" pitchFamily="34" charset="0"/>
              <a:buChar char="•"/>
              <a:defRPr/>
            </a:pPr>
            <a:r>
              <a:rPr lang="en-GB" sz="2400" dirty="0"/>
              <a:t>Asymmetrical ripple marks – in which direction was the current flowing?</a:t>
            </a:r>
          </a:p>
        </p:txBody>
      </p:sp>
    </p:spTree>
    <p:extLst>
      <p:ext uri="{BB962C8B-B14F-4D97-AF65-F5344CB8AC3E}">
        <p14:creationId xmlns:p14="http://schemas.microsoft.com/office/powerpoint/2010/main" val="73714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501C39-7DAF-4116-A211-117F973E6DDE}"/>
              </a:ext>
            </a:extLst>
          </p:cNvPr>
          <p:cNvPicPr>
            <a:picLocks noChangeAspect="1"/>
          </p:cNvPicPr>
          <p:nvPr/>
        </p:nvPicPr>
        <p:blipFill rotWithShape="1">
          <a:blip r:embed="rId2"/>
          <a:srcRect l="54921" t="11311" r="8543" b="78797"/>
          <a:stretch/>
        </p:blipFill>
        <p:spPr>
          <a:xfrm>
            <a:off x="318655" y="6048375"/>
            <a:ext cx="8852079" cy="809625"/>
          </a:xfrm>
          <a:prstGeom prst="rect">
            <a:avLst/>
          </a:prstGeom>
        </p:spPr>
      </p:pic>
      <p:sp>
        <p:nvSpPr>
          <p:cNvPr id="6" name="Rectangle 5">
            <a:extLst>
              <a:ext uri="{FF2B5EF4-FFF2-40B4-BE49-F238E27FC236}">
                <a16:creationId xmlns:a16="http://schemas.microsoft.com/office/drawing/2014/main" id="{661BDDA9-7A1F-4747-8EF3-8A6271E6D664}"/>
              </a:ext>
            </a:extLst>
          </p:cNvPr>
          <p:cNvSpPr/>
          <p:nvPr/>
        </p:nvSpPr>
        <p:spPr>
          <a:xfrm>
            <a:off x="1048871" y="121024"/>
            <a:ext cx="7194176" cy="954741"/>
          </a:xfrm>
          <a:prstGeom prst="rect">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Box 4">
            <a:extLst>
              <a:ext uri="{FF2B5EF4-FFF2-40B4-BE49-F238E27FC236}">
                <a16:creationId xmlns:a16="http://schemas.microsoft.com/office/drawing/2014/main" id="{B27E78E1-1100-4429-A773-738CB37F6715}"/>
              </a:ext>
            </a:extLst>
          </p:cNvPr>
          <p:cNvSpPr txBox="1"/>
          <p:nvPr/>
        </p:nvSpPr>
        <p:spPr>
          <a:xfrm>
            <a:off x="315800" y="247958"/>
            <a:ext cx="8424787" cy="47339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algn="ctr">
              <a:spcAft>
                <a:spcPts val="0"/>
              </a:spcAft>
            </a:pPr>
            <a:r>
              <a:rPr lang="en-GB" sz="3200" b="1" dirty="0">
                <a:effectLst/>
                <a:latin typeface="Arial" panose="020B0604020202020204" pitchFamily="34" charset="0"/>
                <a:ea typeface="Calibri" panose="020F0502020204030204" pitchFamily="34" charset="0"/>
                <a:cs typeface="Times New Roman" panose="02020603050405020304" pitchFamily="18" charset="0"/>
              </a:rPr>
              <a:t>Teaching Earth Science to develop thinking skills: the CASE approach</a:t>
            </a:r>
          </a:p>
          <a:p>
            <a:pPr marL="457200" algn="ctr">
              <a:spcAft>
                <a:spcPts val="0"/>
              </a:spcAft>
            </a:pPr>
            <a:endParaRPr lang="en-GB" sz="2400" b="1" dirty="0">
              <a:ea typeface="Calibri" panose="020F0502020204030204" pitchFamily="34" charset="0"/>
              <a:cs typeface="Times New Roman" panose="02020603050405020304" pitchFamily="18" charset="0"/>
            </a:endParaRPr>
          </a:p>
          <a:p>
            <a:pPr marL="457200" algn="ctr">
              <a:spcAft>
                <a:spcPts val="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Earth science fo</a:t>
            </a:r>
            <a:r>
              <a:rPr lang="en-GB" sz="2400" b="1" dirty="0">
                <a:ea typeface="Calibri" panose="020F0502020204030204" pitchFamily="34" charset="0"/>
                <a:cs typeface="Times New Roman" panose="02020603050405020304" pitchFamily="18" charset="0"/>
              </a:rPr>
              <a:t>r science and geography </a:t>
            </a:r>
          </a:p>
          <a:p>
            <a:pPr marL="457200" algn="ctr">
              <a:spcAft>
                <a:spcPts val="0"/>
              </a:spcAft>
            </a:pPr>
            <a:r>
              <a:rPr lang="en-GB" sz="2400" b="1" dirty="0">
                <a:ea typeface="Calibri" panose="020F0502020204030204" pitchFamily="34" charset="0"/>
                <a:cs typeface="Times New Roman" panose="02020603050405020304" pitchFamily="18" charset="0"/>
              </a:rPr>
              <a:t>– online workshop</a:t>
            </a:r>
            <a:r>
              <a:rPr lang="en-GB" sz="24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spcAft>
                <a:spcPts val="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ACF1CD4F-BA7E-4640-A730-DF6F8EEA8519}"/>
              </a:ext>
            </a:extLst>
          </p:cNvPr>
          <p:cNvPicPr>
            <a:picLocks noChangeAspect="1"/>
          </p:cNvPicPr>
          <p:nvPr/>
        </p:nvPicPr>
        <p:blipFill rotWithShape="1">
          <a:blip r:embed="rId3"/>
          <a:srcRect l="43972" t="39804" r="2794" b="24118"/>
          <a:stretch/>
        </p:blipFill>
        <p:spPr>
          <a:xfrm>
            <a:off x="860611" y="2554940"/>
            <a:ext cx="7654495" cy="2918013"/>
          </a:xfrm>
          <a:prstGeom prst="rect">
            <a:avLst/>
          </a:prstGeom>
        </p:spPr>
      </p:pic>
      <p:sp>
        <p:nvSpPr>
          <p:cNvPr id="9" name="TextBox 8">
            <a:extLst>
              <a:ext uri="{FF2B5EF4-FFF2-40B4-BE49-F238E27FC236}">
                <a16:creationId xmlns:a16="http://schemas.microsoft.com/office/drawing/2014/main" id="{2F573F01-1FAC-4D0E-95A7-449D91E48E35}"/>
              </a:ext>
            </a:extLst>
          </p:cNvPr>
          <p:cNvSpPr txBox="1"/>
          <p:nvPr/>
        </p:nvSpPr>
        <p:spPr>
          <a:xfrm>
            <a:off x="4666129" y="2622176"/>
            <a:ext cx="3550024" cy="307777"/>
          </a:xfrm>
          <a:prstGeom prst="rect">
            <a:avLst/>
          </a:prstGeom>
          <a:solidFill>
            <a:srgbClr val="E7FFE7"/>
          </a:solidFill>
        </p:spPr>
        <p:txBody>
          <a:bodyPr wrap="square" rtlCol="0">
            <a:spAutoFit/>
          </a:bodyPr>
          <a:lstStyle/>
          <a:p>
            <a:r>
              <a:rPr lang="en-GB" sz="1400" b="1" dirty="0"/>
              <a:t>Earth science to develop thinking skills</a:t>
            </a:r>
          </a:p>
        </p:txBody>
      </p:sp>
    </p:spTree>
    <p:extLst>
      <p:ext uri="{BB962C8B-B14F-4D97-AF65-F5344CB8AC3E}">
        <p14:creationId xmlns:p14="http://schemas.microsoft.com/office/powerpoint/2010/main" val="390415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2"/>
          <p:cNvSpPr/>
          <p:nvPr/>
        </p:nvSpPr>
        <p:spPr>
          <a:xfrm>
            <a:off x="683640" y="1124640"/>
            <a:ext cx="8208360" cy="54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479"/>
              </a:spcBef>
              <a:tabLst>
                <a:tab pos="0" algn="l"/>
              </a:tabLst>
            </a:pPr>
            <a:r>
              <a:rPr lang="en-GB" sz="2400" b="1" strike="noStrike" spc="-1" dirty="0">
                <a:solidFill>
                  <a:srgbClr val="000000"/>
                </a:solidFill>
                <a:latin typeface="Arial"/>
                <a:ea typeface="DejaVu Sans"/>
              </a:rPr>
              <a:t>Purpose – ESEU background</a:t>
            </a:r>
            <a:endParaRPr lang="en-GB" sz="2400" b="0" strike="noStrike" spc="-1" dirty="0">
              <a:latin typeface="Arial"/>
            </a:endParaRPr>
          </a:p>
          <a:p>
            <a:pPr marL="343080" indent="-342360">
              <a:lnSpc>
                <a:spcPct val="100000"/>
              </a:lnSpc>
              <a:spcBef>
                <a:spcPts val="479"/>
              </a:spcBef>
              <a:buClr>
                <a:srgbClr val="000000"/>
              </a:buClr>
              <a:buFont typeface="Symbol"/>
              <a:buChar char=""/>
              <a:tabLst>
                <a:tab pos="0" algn="l"/>
              </a:tabLst>
            </a:pPr>
            <a:r>
              <a:rPr lang="en-GB" sz="2400" b="0" strike="noStrike" spc="-1" dirty="0">
                <a:solidFill>
                  <a:srgbClr val="000000"/>
                </a:solidFill>
                <a:latin typeface="Arial"/>
                <a:ea typeface="DejaVu Sans"/>
              </a:rPr>
              <a:t>Many Earthlearningidea online video workshops are based, with permission, on workshops originally developed by the Earth Science Education Unit (ESEU)</a:t>
            </a:r>
            <a:endParaRPr lang="en-GB" sz="2400" b="0" strike="noStrike" spc="-1" dirty="0">
              <a:latin typeface="Arial"/>
            </a:endParaRPr>
          </a:p>
          <a:p>
            <a:pPr marL="343080" indent="-342360">
              <a:lnSpc>
                <a:spcPct val="100000"/>
              </a:lnSpc>
              <a:spcBef>
                <a:spcPts val="479"/>
              </a:spcBef>
              <a:buClr>
                <a:srgbClr val="000000"/>
              </a:buClr>
              <a:buFont typeface="Symbol"/>
              <a:buChar char=""/>
              <a:tabLst>
                <a:tab pos="0" algn="l"/>
              </a:tabLst>
            </a:pPr>
            <a:r>
              <a:rPr lang="en-GB" sz="2400" b="0" strike="noStrike" spc="-1" dirty="0">
                <a:solidFill>
                  <a:srgbClr val="000000"/>
                </a:solidFill>
                <a:latin typeface="Arial"/>
                <a:ea typeface="DejaVu Sans"/>
              </a:rPr>
              <a:t>These were designed as interactive workshops for teachers and trainees, involving interaction, discussion and presentations by participants to others</a:t>
            </a:r>
            <a:endParaRPr lang="en-GB" sz="2400" b="0" strike="noStrike" spc="-1" dirty="0">
              <a:latin typeface="Arial"/>
            </a:endParaRPr>
          </a:p>
          <a:p>
            <a:pPr marL="343080" indent="-342360">
              <a:lnSpc>
                <a:spcPct val="100000"/>
              </a:lnSpc>
              <a:spcBef>
                <a:spcPts val="479"/>
              </a:spcBef>
              <a:buClr>
                <a:srgbClr val="000000"/>
              </a:buClr>
              <a:buFont typeface="Symbol"/>
              <a:buChar char=""/>
              <a:tabLst>
                <a:tab pos="0" algn="l"/>
              </a:tabLst>
            </a:pPr>
            <a:r>
              <a:rPr lang="en-GB" sz="2400" b="0" strike="noStrike" spc="-1" dirty="0">
                <a:solidFill>
                  <a:srgbClr val="000000"/>
                </a:solidFill>
                <a:latin typeface="Arial"/>
                <a:ea typeface="DejaVu Sans"/>
              </a:rPr>
              <a:t>Global research into professional development workshops shows that these aspects are critical to success</a:t>
            </a:r>
            <a:endParaRPr lang="en-GB" sz="2400" b="0" strike="noStrike" spc="-1" dirty="0">
              <a:latin typeface="Arial"/>
            </a:endParaRPr>
          </a:p>
          <a:p>
            <a:pPr marL="343080" indent="-342360">
              <a:lnSpc>
                <a:spcPct val="100000"/>
              </a:lnSpc>
              <a:spcBef>
                <a:spcPts val="479"/>
              </a:spcBef>
              <a:buClr>
                <a:srgbClr val="000000"/>
              </a:buClr>
              <a:buFont typeface="Symbol"/>
              <a:buChar char=""/>
              <a:tabLst>
                <a:tab pos="0" algn="l"/>
              </a:tabLst>
            </a:pPr>
            <a:r>
              <a:rPr lang="en-GB" sz="2400" b="0" strike="noStrike" spc="-1" dirty="0">
                <a:solidFill>
                  <a:srgbClr val="000000"/>
                </a:solidFill>
                <a:latin typeface="Arial"/>
                <a:ea typeface="DejaVu Sans"/>
              </a:rPr>
              <a:t>ESEU research shows that this workshop approach is highly successful in changing teaching in schools; evaluation feedback has also been very strong</a:t>
            </a:r>
            <a:endParaRPr lang="en-GB" sz="2400" b="0" strike="noStrike" spc="-1" dirty="0">
              <a:latin typeface="Arial"/>
            </a:endParaRPr>
          </a:p>
          <a:p>
            <a:pPr>
              <a:lnSpc>
                <a:spcPct val="100000"/>
              </a:lnSpc>
              <a:spcBef>
                <a:spcPts val="479"/>
              </a:spcBef>
              <a:tabLst>
                <a:tab pos="0" algn="l"/>
              </a:tabLst>
            </a:pPr>
            <a:endParaRPr lang="en-GB" sz="24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2"/>
          <p:cNvSpPr/>
          <p:nvPr/>
        </p:nvSpPr>
        <p:spPr>
          <a:xfrm>
            <a:off x="683640" y="1124640"/>
            <a:ext cx="8352360" cy="54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479"/>
              </a:spcBef>
              <a:tabLst>
                <a:tab pos="0" algn="l"/>
              </a:tabLst>
            </a:pPr>
            <a:r>
              <a:rPr lang="en-GB" sz="2400" b="1" strike="noStrike" spc="-1">
                <a:solidFill>
                  <a:srgbClr val="000000"/>
                </a:solidFill>
                <a:latin typeface="Arial"/>
                <a:ea typeface="DejaVu Sans"/>
              </a:rPr>
              <a:t>Purpose – Earthlearningidea development</a:t>
            </a:r>
            <a:endParaRPr lang="en-GB" sz="2400" b="0" strike="noStrike" spc="-1">
              <a:latin typeface="Arial"/>
            </a:endParaRPr>
          </a:p>
          <a:p>
            <a:pPr marL="343080" indent="-342360">
              <a:lnSpc>
                <a:spcPct val="100000"/>
              </a:lnSpc>
              <a:spcBef>
                <a:spcPts val="479"/>
              </a:spcBef>
              <a:buClr>
                <a:srgbClr val="000000"/>
              </a:buClr>
              <a:buFont typeface="Symbol"/>
              <a:buChar char=""/>
              <a:tabLst>
                <a:tab pos="0" algn="l"/>
              </a:tabLst>
            </a:pPr>
            <a:r>
              <a:rPr lang="en-GB" sz="2400" b="0" strike="noStrike" spc="-1">
                <a:solidFill>
                  <a:srgbClr val="000000"/>
                </a:solidFill>
                <a:latin typeface="Arial"/>
                <a:ea typeface="DejaVu Sans"/>
              </a:rPr>
              <a:t>The Earthlearningidea Team has developed the ESEU workshops into online video workshops for those unable to take part in face to face interactive workshops</a:t>
            </a:r>
            <a:endParaRPr lang="en-GB" sz="2400" b="0" strike="noStrike" spc="-1">
              <a:latin typeface="Arial"/>
            </a:endParaRPr>
          </a:p>
          <a:p>
            <a:pPr marL="343080" indent="-342360">
              <a:lnSpc>
                <a:spcPct val="100000"/>
              </a:lnSpc>
              <a:spcBef>
                <a:spcPts val="479"/>
              </a:spcBef>
              <a:buClr>
                <a:srgbClr val="000000"/>
              </a:buClr>
              <a:buFont typeface="Symbol"/>
              <a:buChar char=""/>
              <a:tabLst>
                <a:tab pos="0" algn="l"/>
              </a:tabLst>
            </a:pPr>
            <a:r>
              <a:rPr lang="en-GB" sz="2400" b="0" strike="noStrike" spc="-1">
                <a:solidFill>
                  <a:srgbClr val="000000"/>
                </a:solidFill>
                <a:latin typeface="Arial"/>
                <a:ea typeface="DejaVu Sans"/>
              </a:rPr>
              <a:t>Each workshop is led by a PowerPoint presentation and has an accompanying booklet that contains all the activity background details, resource lists, risk assessments, etc.</a:t>
            </a:r>
            <a:endParaRPr lang="en-GB" sz="2400" b="0" strike="noStrike" spc="-1">
              <a:latin typeface="Arial"/>
            </a:endParaRPr>
          </a:p>
          <a:p>
            <a:pPr marL="343080" indent="-342360">
              <a:lnSpc>
                <a:spcPct val="100000"/>
              </a:lnSpc>
              <a:spcBef>
                <a:spcPts val="479"/>
              </a:spcBef>
              <a:buClr>
                <a:srgbClr val="000000"/>
              </a:buClr>
              <a:buFont typeface="Symbol"/>
              <a:buChar char=""/>
              <a:tabLst>
                <a:tab pos="0" algn="l"/>
              </a:tabLst>
            </a:pPr>
            <a:r>
              <a:rPr lang="en-GB" sz="2400" b="0" strike="noStrike" spc="-1">
                <a:solidFill>
                  <a:srgbClr val="000000"/>
                </a:solidFill>
                <a:latin typeface="Arial"/>
                <a:ea typeface="DejaVu Sans"/>
              </a:rPr>
              <a:t>The individual workshop activities have been published for open access online at the website: </a:t>
            </a:r>
            <a:r>
              <a:rPr lang="en-GB" sz="2400" b="0" u="sng" strike="noStrike" spc="-1">
                <a:solidFill>
                  <a:srgbClr val="009999"/>
                </a:solidFill>
                <a:uFillTx/>
                <a:latin typeface="Arial"/>
                <a:ea typeface="DejaVu Sans"/>
                <a:hlinkClick r:id="rId2"/>
              </a:rPr>
              <a:t>https://www.earthlearningidea.com/</a:t>
            </a:r>
            <a:endParaRPr lang="en-GB" sz="2400" b="0" strike="noStrike" spc="-1">
              <a:latin typeface="Arial"/>
            </a:endParaRPr>
          </a:p>
          <a:p>
            <a:pPr marL="343080" indent="-342360">
              <a:lnSpc>
                <a:spcPct val="100000"/>
              </a:lnSpc>
              <a:spcBef>
                <a:spcPts val="479"/>
              </a:spcBef>
              <a:buClr>
                <a:srgbClr val="000000"/>
              </a:buClr>
              <a:buFont typeface="Symbol"/>
              <a:buChar char=""/>
              <a:tabLst>
                <a:tab pos="0" algn="l"/>
              </a:tabLst>
            </a:pPr>
            <a:r>
              <a:rPr lang="en-GB" sz="2400" b="0" strike="noStrike" spc="-1">
                <a:solidFill>
                  <a:srgbClr val="000000"/>
                </a:solidFill>
                <a:latin typeface="Arial"/>
                <a:ea typeface="DejaVu Sans"/>
              </a:rPr>
              <a:t>Each workshop activity has a question script and a video keyed into CASE principles, that can be accessed through the PowerPoint hyperlinks</a:t>
            </a:r>
            <a:endParaRPr lang="en-GB" sz="2400" b="0" strike="noStrike" spc="-1">
              <a:latin typeface="Arial"/>
            </a:endParaRPr>
          </a:p>
          <a:p>
            <a:pPr marL="343080" indent="-342360">
              <a:lnSpc>
                <a:spcPct val="100000"/>
              </a:lnSpc>
              <a:spcBef>
                <a:spcPts val="479"/>
              </a:spcBef>
              <a:buClr>
                <a:srgbClr val="000000"/>
              </a:buClr>
              <a:buFont typeface="Symbol"/>
              <a:buChar char=""/>
              <a:tabLst>
                <a:tab pos="0" algn="l"/>
              </a:tabLst>
            </a:pPr>
            <a:r>
              <a:rPr lang="en-GB" sz="2400" b="0" strike="noStrike" spc="-1">
                <a:solidFill>
                  <a:srgbClr val="000000"/>
                </a:solidFill>
                <a:latin typeface="Arial"/>
                <a:ea typeface="DejaVu Sans"/>
              </a:rPr>
              <a:t>The aim is to facilitate online Earth science learning</a:t>
            </a:r>
            <a:endParaRPr lang="en-GB" sz="24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5429880" y="1316520"/>
            <a:ext cx="2760840" cy="2381249"/>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301"/>
              </a:spcBef>
            </a:pPr>
            <a:r>
              <a:rPr lang="en-GB" sz="2600" b="1" spc="-1" dirty="0">
                <a:solidFill>
                  <a:srgbClr val="000000"/>
                </a:solidFill>
                <a:latin typeface="Arial"/>
                <a:ea typeface="DejaVu Sans"/>
              </a:rPr>
              <a:t>Earth science to develop thinking skills</a:t>
            </a:r>
            <a:r>
              <a:rPr lang="en-GB" sz="2600" b="1" strike="noStrike" spc="-1" dirty="0">
                <a:solidFill>
                  <a:srgbClr val="000000"/>
                </a:solidFill>
                <a:latin typeface="Arial"/>
                <a:ea typeface="DejaVu Sans"/>
              </a:rPr>
              <a:t> </a:t>
            </a:r>
          </a:p>
          <a:p>
            <a:pPr algn="ctr">
              <a:lnSpc>
                <a:spcPct val="100000"/>
              </a:lnSpc>
              <a:spcBef>
                <a:spcPts val="1301"/>
              </a:spcBef>
            </a:pPr>
            <a:r>
              <a:rPr lang="en-GB" sz="2000" b="1" strike="noStrike" spc="-1" dirty="0">
                <a:solidFill>
                  <a:srgbClr val="000000"/>
                </a:solidFill>
                <a:latin typeface="Arial"/>
                <a:ea typeface="DejaVu Sans"/>
              </a:rPr>
              <a:t>– Earth science for geography and science</a:t>
            </a:r>
            <a:endParaRPr lang="en-GB" sz="2000" b="0" strike="noStrike" spc="-1" dirty="0">
              <a:latin typeface="Arial"/>
            </a:endParaRPr>
          </a:p>
        </p:txBody>
      </p:sp>
      <p:sp>
        <p:nvSpPr>
          <p:cNvPr id="278" name="CustomShape 2"/>
          <p:cNvSpPr/>
          <p:nvPr/>
        </p:nvSpPr>
        <p:spPr>
          <a:xfrm>
            <a:off x="918466" y="5707673"/>
            <a:ext cx="7665120" cy="767987"/>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00"/>
              </a:spcBef>
            </a:pPr>
            <a:r>
              <a:rPr lang="en-GB" sz="2200" spc="-1" dirty="0">
                <a:solidFill>
                  <a:srgbClr val="000000"/>
                </a:solidFill>
                <a:latin typeface="Arial"/>
                <a:ea typeface="DejaVu Sans"/>
              </a:rPr>
              <a:t>The booklet</a:t>
            </a:r>
            <a:r>
              <a:rPr lang="en-GB" sz="2200" b="0" strike="noStrike" spc="-1" dirty="0">
                <a:solidFill>
                  <a:srgbClr val="000000"/>
                </a:solidFill>
                <a:latin typeface="Arial"/>
                <a:ea typeface="DejaVu Sans"/>
              </a:rPr>
              <a:t> contains a workshop summary, the outcomes, teacher guidance</a:t>
            </a:r>
            <a:r>
              <a:rPr lang="en-GB" sz="2200" spc="-1" dirty="0">
                <a:solidFill>
                  <a:srgbClr val="000000"/>
                </a:solidFill>
                <a:latin typeface="Arial"/>
                <a:ea typeface="DejaVu Sans"/>
              </a:rPr>
              <a:t> </a:t>
            </a:r>
            <a:r>
              <a:rPr lang="en-GB" sz="2200" b="0" strike="noStrike" spc="-1" dirty="0">
                <a:solidFill>
                  <a:srgbClr val="000000"/>
                </a:solidFill>
                <a:latin typeface="Arial"/>
                <a:ea typeface="DejaVu Sans"/>
              </a:rPr>
              <a:t>and resources</a:t>
            </a:r>
            <a:endParaRPr lang="en-GB" sz="2200" b="0" strike="noStrike" spc="-1" dirty="0">
              <a:latin typeface="Arial"/>
            </a:endParaRPr>
          </a:p>
        </p:txBody>
      </p:sp>
      <p:pic>
        <p:nvPicPr>
          <p:cNvPr id="4" name="Picture 3">
            <a:extLst>
              <a:ext uri="{FF2B5EF4-FFF2-40B4-BE49-F238E27FC236}">
                <a16:creationId xmlns:a16="http://schemas.microsoft.com/office/drawing/2014/main" id="{BDE7BE09-4152-4DF8-9A1C-0C1A8F55D0FA}"/>
              </a:ext>
            </a:extLst>
          </p:cNvPr>
          <p:cNvPicPr>
            <a:picLocks noChangeAspect="1"/>
          </p:cNvPicPr>
          <p:nvPr/>
        </p:nvPicPr>
        <p:blipFill rotWithShape="1">
          <a:blip r:embed="rId3"/>
          <a:srcRect l="55735" t="18104" r="15441" b="9215"/>
          <a:stretch/>
        </p:blipFill>
        <p:spPr>
          <a:xfrm>
            <a:off x="1250575" y="1035423"/>
            <a:ext cx="3146613" cy="4463051"/>
          </a:xfrm>
          <a:prstGeom prst="rect">
            <a:avLst/>
          </a:prstGeom>
          <a:ln>
            <a:solidFill>
              <a:schemeClr val="tx1">
                <a:lumMod val="50000"/>
                <a:lumOff val="50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3209DF-26A1-4833-8457-D5BF1FC4C77A}"/>
              </a:ext>
            </a:extLst>
          </p:cNvPr>
          <p:cNvSpPr txBox="1"/>
          <p:nvPr/>
        </p:nvSpPr>
        <p:spPr>
          <a:xfrm>
            <a:off x="813548" y="1175772"/>
            <a:ext cx="7752228" cy="2954655"/>
          </a:xfrm>
          <a:prstGeom prst="rect">
            <a:avLst/>
          </a:prstGeom>
          <a:noFill/>
        </p:spPr>
        <p:txBody>
          <a:bodyPr wrap="square">
            <a:spAutoFit/>
          </a:bodyPr>
          <a:lstStyle/>
          <a:p>
            <a:pPr algn="ctr"/>
            <a:r>
              <a:rPr lang="en-GB" sz="2400" b="1" dirty="0">
                <a:effectLst/>
                <a:latin typeface="Arial" panose="020B0604020202020204" pitchFamily="34" charset="0"/>
                <a:ea typeface="Calibri" panose="020F0502020204030204" pitchFamily="34" charset="0"/>
                <a:cs typeface="Times New Roman" panose="02020603050405020304" pitchFamily="18" charset="0"/>
              </a:rPr>
              <a:t>Summary</a:t>
            </a:r>
          </a:p>
          <a:p>
            <a:pPr algn="just"/>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Use Earth science concepts to develop thinking skills using the Cognitive Acceleration through Science Education (CASE) approach. The CASE approach, shown by research to be very effective in developing the thinking skills of pupils, is developed in two classroom contexts, using a tank to teach about the atmosphere and oceans and using a circular bowl and tank for learning about the movement of sand by water currents. All Earthlearningideas, including those used in this workshop, can be found at: </a:t>
            </a:r>
            <a:r>
              <a:rPr lang="en-GB"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http://www.earthlearningidea.com/</a:t>
            </a:r>
            <a:r>
              <a:rPr lang="en-GB" sz="1800"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841E186-62D1-4A81-BF20-F7F250CE1606}"/>
              </a:ext>
            </a:extLst>
          </p:cNvPr>
          <p:cNvSpPr txBox="1"/>
          <p:nvPr/>
        </p:nvSpPr>
        <p:spPr>
          <a:xfrm>
            <a:off x="820271" y="4356029"/>
            <a:ext cx="7853082" cy="2400657"/>
          </a:xfrm>
          <a:prstGeom prst="rect">
            <a:avLst/>
          </a:prstGeom>
          <a:noFill/>
        </p:spPr>
        <p:txBody>
          <a:bodyPr wrap="square">
            <a:spAutoFit/>
          </a:bodyPr>
          <a:lstStyle/>
          <a:p>
            <a:pPr algn="ctr"/>
            <a:r>
              <a:rPr lang="en-GB" sz="2400" b="1" kern="0" dirty="0">
                <a:effectLst/>
                <a:latin typeface="Arial" panose="020B0604020202020204" pitchFamily="34" charset="0"/>
                <a:ea typeface="Times New Roman" panose="02020603050405020304" pitchFamily="18" charset="0"/>
                <a:cs typeface="Times New Roman" panose="02020603050405020304" pitchFamily="18" charset="0"/>
              </a:rPr>
              <a:t>Workshop Outcomes</a:t>
            </a:r>
          </a:p>
          <a:p>
            <a:pPr algn="ctr"/>
            <a:r>
              <a:rPr lang="en-GB"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The workshop and its activities provide the following outcomes: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the development of thinking skills through CASE principles: concrete preparation, construction, cognitive conflict, metacognition and bridging;</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understanding of how fluids are driven be density differences in the atmosphere and oceans;</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understanding of how water currents move sand and form ripples.</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24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9B571D04-CDB9-48D6-BF41-0AD954BAC93F}"/>
              </a:ext>
            </a:extLst>
          </p:cNvPr>
          <p:cNvSpPr/>
          <p:nvPr/>
        </p:nvSpPr>
        <p:spPr>
          <a:xfrm>
            <a:off x="378824" y="1452600"/>
            <a:ext cx="8550024" cy="397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indent="1588">
              <a:spcBef>
                <a:spcPts val="1200"/>
              </a:spcBef>
              <a:tabLst>
                <a:tab pos="0" algn="l"/>
              </a:tabLst>
            </a:pPr>
            <a:r>
              <a:rPr lang="en-GB" sz="2400" b="1" strike="noStrike" spc="-1" dirty="0">
                <a:solidFill>
                  <a:srgbClr val="000000"/>
                </a:solidFill>
                <a:latin typeface="Arial"/>
                <a:ea typeface="DejaVu Sans"/>
              </a:rPr>
              <a:t>Explore Earth science teaching approaches through CASE using </a:t>
            </a:r>
            <a:r>
              <a:rPr lang="en-GB" sz="2400" b="1" spc="-1" dirty="0">
                <a:solidFill>
                  <a:srgbClr val="000000"/>
                </a:solidFill>
                <a:latin typeface="Arial"/>
                <a:ea typeface="DejaVu Sans"/>
              </a:rPr>
              <a:t>these</a:t>
            </a:r>
            <a:r>
              <a:rPr lang="en-GB" sz="2400" b="1" strike="noStrike" spc="-1" dirty="0">
                <a:solidFill>
                  <a:srgbClr val="000000"/>
                </a:solidFill>
                <a:latin typeface="Arial"/>
                <a:ea typeface="DejaVu Sans"/>
              </a:rPr>
              <a:t> activities:</a:t>
            </a:r>
          </a:p>
          <a:p>
            <a:pPr indent="1588">
              <a:lnSpc>
                <a:spcPct val="80000"/>
              </a:lnSpc>
              <a:spcBef>
                <a:spcPts val="601"/>
              </a:spcBef>
              <a:tabLst>
                <a:tab pos="0" algn="l"/>
              </a:tabLst>
            </a:pPr>
            <a:endParaRPr lang="en-GB" sz="2400" b="1" spc="-1" dirty="0">
              <a:solidFill>
                <a:srgbClr val="000000"/>
              </a:solidFill>
              <a:latin typeface="Arial"/>
            </a:endParaRPr>
          </a:p>
          <a:p>
            <a:pPr marL="342900" indent="-342900">
              <a:lnSpc>
                <a:spcPct val="150000"/>
              </a:lnSpc>
              <a:spcBef>
                <a:spcPts val="601"/>
              </a:spcBef>
              <a:buFont typeface="Arial" panose="020B0604020202020204" pitchFamily="34" charset="0"/>
              <a:buChar char="•"/>
              <a:tabLst>
                <a:tab pos="0" algn="l"/>
              </a:tabLst>
            </a:pPr>
            <a:r>
              <a:rPr lang="en-GB" sz="2400" strike="noStrike" spc="-1" dirty="0">
                <a:solidFill>
                  <a:srgbClr val="000000"/>
                </a:solidFill>
                <a:latin typeface="Arial"/>
              </a:rPr>
              <a:t>The use of CASE to develop thinking skills</a:t>
            </a:r>
          </a:p>
          <a:p>
            <a:pPr marL="342900" indent="-342900">
              <a:lnSpc>
                <a:spcPct val="150000"/>
              </a:lnSpc>
              <a:spcBef>
                <a:spcPts val="601"/>
              </a:spcBef>
              <a:buFont typeface="Arial" panose="020B0604020202020204" pitchFamily="34" charset="0"/>
              <a:buChar char="•"/>
              <a:tabLst>
                <a:tab pos="0" algn="l"/>
              </a:tabLst>
            </a:pPr>
            <a:r>
              <a:rPr lang="en-GB" sz="2400" spc="-1" dirty="0">
                <a:solidFill>
                  <a:srgbClr val="000000"/>
                </a:solidFill>
                <a:latin typeface="Arial"/>
              </a:rPr>
              <a:t>Atmosphere and ocean in a tank – an example using CASE</a:t>
            </a:r>
          </a:p>
          <a:p>
            <a:pPr marL="342900" indent="-342900">
              <a:lnSpc>
                <a:spcPct val="150000"/>
              </a:lnSpc>
              <a:spcBef>
                <a:spcPts val="601"/>
              </a:spcBef>
              <a:buFont typeface="Arial" panose="020B0604020202020204" pitchFamily="34" charset="0"/>
              <a:buChar char="•"/>
              <a:tabLst>
                <a:tab pos="0" algn="l"/>
              </a:tabLst>
            </a:pPr>
            <a:r>
              <a:rPr lang="en-GB" sz="2400" spc="-1" dirty="0">
                <a:solidFill>
                  <a:srgbClr val="000000"/>
                </a:solidFill>
                <a:latin typeface="Arial"/>
              </a:rPr>
              <a:t>Sand movement – an example using CASE</a:t>
            </a:r>
          </a:p>
        </p:txBody>
      </p:sp>
    </p:spTree>
    <p:extLst>
      <p:ext uri="{BB962C8B-B14F-4D97-AF65-F5344CB8AC3E}">
        <p14:creationId xmlns:p14="http://schemas.microsoft.com/office/powerpoint/2010/main" val="297034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01A919E-7A50-4829-BAE8-42C661F51A89}"/>
              </a:ext>
            </a:extLst>
          </p:cNvPr>
          <p:cNvGraphicFramePr>
            <a:graphicFrameLocks noGrp="1"/>
          </p:cNvGraphicFramePr>
          <p:nvPr>
            <p:extLst>
              <p:ext uri="{D42A27DB-BD31-4B8C-83A1-F6EECF244321}">
                <p14:modId xmlns:p14="http://schemas.microsoft.com/office/powerpoint/2010/main" val="178763237"/>
              </p:ext>
            </p:extLst>
          </p:nvPr>
        </p:nvGraphicFramePr>
        <p:xfrm>
          <a:off x="782865" y="2019641"/>
          <a:ext cx="8032465" cy="1610953"/>
        </p:xfrm>
        <a:graphic>
          <a:graphicData uri="http://schemas.openxmlformats.org/drawingml/2006/table">
            <a:tbl>
              <a:tblPr>
                <a:tableStyleId>{5C22544A-7EE6-4342-B048-85BDC9FD1C3A}</a:tableStyleId>
              </a:tblPr>
              <a:tblGrid>
                <a:gridCol w="6943404">
                  <a:extLst>
                    <a:ext uri="{9D8B030D-6E8A-4147-A177-3AD203B41FA5}">
                      <a16:colId xmlns:a16="http://schemas.microsoft.com/office/drawing/2014/main" val="3105572033"/>
                    </a:ext>
                  </a:extLst>
                </a:gridCol>
                <a:gridCol w="485916">
                  <a:extLst>
                    <a:ext uri="{9D8B030D-6E8A-4147-A177-3AD203B41FA5}">
                      <a16:colId xmlns:a16="http://schemas.microsoft.com/office/drawing/2014/main" val="4194840288"/>
                    </a:ext>
                  </a:extLst>
                </a:gridCol>
                <a:gridCol w="603145">
                  <a:extLst>
                    <a:ext uri="{9D8B030D-6E8A-4147-A177-3AD203B41FA5}">
                      <a16:colId xmlns:a16="http://schemas.microsoft.com/office/drawing/2014/main" val="2273416180"/>
                    </a:ext>
                  </a:extLst>
                </a:gridCol>
              </a:tblGrid>
              <a:tr h="389784">
                <a:tc>
                  <a:txBody>
                    <a:bodyPr/>
                    <a:lstStyle/>
                    <a:p>
                      <a:pPr>
                        <a:lnSpc>
                          <a:spcPct val="107000"/>
                        </a:lnSpc>
                        <a:spcAft>
                          <a:spcPts val="800"/>
                        </a:spcAft>
                      </a:pPr>
                      <a:r>
                        <a:rPr lang="en-GB" sz="1600" b="1" dirty="0">
                          <a:effectLst/>
                        </a:rPr>
                        <a:t>Workshop video run times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b="1">
                          <a:effectLst/>
                        </a:rPr>
                        <a:t>m</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b="1" dirty="0">
                          <a:effectLst/>
                        </a:rPr>
                        <a:t>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9039073"/>
                  </a:ext>
                </a:extLst>
              </a:tr>
              <a:tr h="274320">
                <a:tc>
                  <a:txBody>
                    <a:bodyPr/>
                    <a:lstStyle/>
                    <a:p>
                      <a:pPr>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Earth science to develop thinking skills</a:t>
                      </a: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b="1" dirty="0">
                          <a:effectLst/>
                        </a:rPr>
                        <a:t> 37</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15</a:t>
                      </a: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283966"/>
                  </a:ext>
                </a:extLst>
              </a:tr>
              <a:tr h="274320">
                <a:tc>
                  <a:txBody>
                    <a:bodyPr/>
                    <a:lstStyle/>
                    <a:p>
                      <a:pPr marL="0" indent="0">
                        <a:lnSpc>
                          <a:spcPct val="107000"/>
                        </a:lnSpc>
                        <a:spcAft>
                          <a:spcPts val="800"/>
                        </a:spcAft>
                      </a:pPr>
                      <a:r>
                        <a:rPr lang="en-GB" sz="1600" dirty="0">
                          <a:effectLst/>
                        </a:rPr>
                        <a:t> The use of CASE to develop thinking skills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72390" algn="ctr">
                        <a:lnSpc>
                          <a:spcPct val="107000"/>
                        </a:lnSpc>
                        <a:spcAft>
                          <a:spcPts val="800"/>
                        </a:spcAft>
                      </a:pPr>
                      <a:r>
                        <a:rPr lang="en-GB" sz="1600" dirty="0">
                          <a:effectLst/>
                        </a:rPr>
                        <a:t>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7000"/>
                        </a:lnSpc>
                        <a:spcAft>
                          <a:spcPts val="800"/>
                        </a:spcAft>
                      </a:pPr>
                      <a:r>
                        <a:rPr lang="en-GB" sz="1600" dirty="0">
                          <a:effectLst/>
                        </a:rPr>
                        <a:t>23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3437998"/>
                  </a:ext>
                </a:extLst>
              </a:tr>
              <a:tr h="274320">
                <a:tc>
                  <a:txBody>
                    <a:bodyPr/>
                    <a:lstStyle/>
                    <a:p>
                      <a:pPr marL="0" indent="0">
                        <a:lnSpc>
                          <a:spcPct val="107000"/>
                        </a:lnSpc>
                        <a:spcAft>
                          <a:spcPts val="800"/>
                        </a:spcAft>
                      </a:pPr>
                      <a:r>
                        <a:rPr lang="en-GB" sz="1600" dirty="0">
                          <a:effectLst/>
                        </a:rPr>
                        <a:t> Atmosphere and ocean in a tank – an example using CASE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72390" algn="ctr">
                        <a:lnSpc>
                          <a:spcPct val="107000"/>
                        </a:lnSpc>
                        <a:spcAft>
                          <a:spcPts val="800"/>
                        </a:spcAft>
                      </a:pPr>
                      <a:r>
                        <a:rPr lang="en-GB" sz="1600" dirty="0">
                          <a:effectLst/>
                        </a:rPr>
                        <a:t>15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7000"/>
                        </a:lnSpc>
                        <a:spcAft>
                          <a:spcPts val="800"/>
                        </a:spcAft>
                      </a:pPr>
                      <a:r>
                        <a:rPr lang="en-GB" sz="1600" dirty="0">
                          <a:effectLst/>
                        </a:rPr>
                        <a:t>37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2246"/>
                  </a:ext>
                </a:extLst>
              </a:tr>
              <a:tr h="186055">
                <a:tc>
                  <a:txBody>
                    <a:bodyPr/>
                    <a:lstStyle/>
                    <a:p>
                      <a:pPr indent="13970">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Sand movement – an example using CASE</a:t>
                      </a: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72390" algn="ct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14</a:t>
                      </a: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15</a:t>
                      </a:r>
                    </a:p>
                  </a:txBody>
                  <a:tcPr marL="66675" marR="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2448325"/>
                  </a:ext>
                </a:extLst>
              </a:tr>
            </a:tbl>
          </a:graphicData>
        </a:graphic>
      </p:graphicFrame>
    </p:spTree>
    <p:extLst>
      <p:ext uri="{BB962C8B-B14F-4D97-AF65-F5344CB8AC3E}">
        <p14:creationId xmlns:p14="http://schemas.microsoft.com/office/powerpoint/2010/main" val="62315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2"/>
          <p:cNvSpPr/>
          <p:nvPr/>
        </p:nvSpPr>
        <p:spPr>
          <a:xfrm>
            <a:off x="442800" y="2293200"/>
            <a:ext cx="8700480" cy="982440"/>
          </a:xfrm>
          <a:prstGeom prst="rect">
            <a:avLst/>
          </a:prstGeom>
          <a:noFill/>
          <a:ln w="648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600" b="1" spc="-1" dirty="0">
                <a:solidFill>
                  <a:srgbClr val="000000"/>
                </a:solidFill>
                <a:latin typeface="Calibri"/>
              </a:rPr>
              <a:t>Hands on Earthlearningideas</a:t>
            </a:r>
            <a:endParaRPr lang="en-GB" sz="4600" b="0" strike="noStrike" spc="-1" dirty="0">
              <a:latin typeface="Arial"/>
            </a:endParaRPr>
          </a:p>
          <a:p>
            <a:pPr marL="457200">
              <a:lnSpc>
                <a:spcPct val="100000"/>
              </a:lnSpc>
            </a:pPr>
            <a:r>
              <a:rPr lang="en-GB" sz="4600" b="1" strike="noStrike" spc="-1" dirty="0">
                <a:solidFill>
                  <a:srgbClr val="000000"/>
                </a:solidFill>
                <a:latin typeface="Arial"/>
                <a:ea typeface="Calibri"/>
              </a:rPr>
              <a:t> </a:t>
            </a:r>
            <a:endParaRPr lang="en-GB" sz="4600" b="0" strike="noStrike" spc="-1" dirty="0">
              <a:latin typeface="Arial"/>
            </a:endParaRPr>
          </a:p>
          <a:p>
            <a:pPr marL="457200">
              <a:lnSpc>
                <a:spcPct val="100000"/>
              </a:lnSpc>
            </a:pPr>
            <a:r>
              <a:rPr lang="en-GB" sz="4600" b="1" strike="noStrike" spc="-1" dirty="0">
                <a:solidFill>
                  <a:srgbClr val="000000"/>
                </a:solidFill>
                <a:latin typeface="Arial"/>
                <a:ea typeface="Calibri"/>
              </a:rPr>
              <a:t> </a:t>
            </a:r>
            <a:endParaRPr lang="en-GB" sz="4600" b="0" strike="noStrike" spc="-1" dirty="0">
              <a:latin typeface="Arial"/>
            </a:endParaRPr>
          </a:p>
        </p:txBody>
      </p:sp>
      <p:sp>
        <p:nvSpPr>
          <p:cNvPr id="288" name="CustomShape 3"/>
          <p:cNvSpPr/>
          <p:nvPr/>
        </p:nvSpPr>
        <p:spPr>
          <a:xfrm>
            <a:off x="302760" y="5979600"/>
            <a:ext cx="9001080" cy="877680"/>
          </a:xfrm>
          <a:prstGeom prst="rect">
            <a:avLst/>
          </a:prstGeom>
          <a:solidFill>
            <a:srgbClr val="C8DDAB"/>
          </a:solidFill>
          <a:ln>
            <a:noFill/>
          </a:ln>
        </p:spPr>
        <p:style>
          <a:lnRef idx="2">
            <a:schemeClr val="accent1">
              <a:shade val="50000"/>
            </a:schemeClr>
          </a:lnRef>
          <a:fillRef idx="1">
            <a:schemeClr val="accent1"/>
          </a:fillRef>
          <a:effectRef idx="0">
            <a:schemeClr val="accent1"/>
          </a:effectRef>
          <a:fontRef idx="minor"/>
        </p:style>
      </p:sp>
      <p:pic>
        <p:nvPicPr>
          <p:cNvPr id="289" name="Picture 4"/>
          <p:cNvPicPr/>
          <p:nvPr/>
        </p:nvPicPr>
        <p:blipFill>
          <a:blip r:embed="rId3"/>
          <a:srcRect l="61646" t="11286" r="15020" b="78775"/>
          <a:stretch/>
        </p:blipFill>
        <p:spPr>
          <a:xfrm>
            <a:off x="1809360" y="5991120"/>
            <a:ext cx="6102360" cy="866160"/>
          </a:xfrm>
          <a:prstGeom prst="rect">
            <a:avLst/>
          </a:prstGeom>
          <a:ln>
            <a:noFill/>
          </a:ln>
        </p:spPr>
      </p:pic>
      <p:sp>
        <p:nvSpPr>
          <p:cNvPr id="290" name="CustomShape 4"/>
          <p:cNvSpPr/>
          <p:nvPr/>
        </p:nvSpPr>
        <p:spPr>
          <a:xfrm>
            <a:off x="2179440" y="3596760"/>
            <a:ext cx="5609160" cy="11988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65040" indent="-364320">
              <a:lnSpc>
                <a:spcPct val="100000"/>
              </a:lnSpc>
              <a:buClr>
                <a:srgbClr val="000000"/>
              </a:buClr>
              <a:buFont typeface="Arial"/>
              <a:buChar char="•"/>
            </a:pPr>
            <a:r>
              <a:rPr lang="en-GB" sz="3600" b="0" strike="noStrike" spc="-1" dirty="0">
                <a:latin typeface="Arial"/>
              </a:rPr>
              <a:t>The use of CASE to develop thinking skills</a:t>
            </a:r>
          </a:p>
        </p:txBody>
      </p:sp>
      <p:sp>
        <p:nvSpPr>
          <p:cNvPr id="291" name="CustomShape 5"/>
          <p:cNvSpPr/>
          <p:nvPr/>
        </p:nvSpPr>
        <p:spPr>
          <a:xfrm>
            <a:off x="529560" y="5386680"/>
            <a:ext cx="83325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800" b="0" strike="noStrike" spc="-1" dirty="0">
                <a:solidFill>
                  <a:srgbClr val="000000"/>
                </a:solidFill>
                <a:latin typeface="Arial"/>
                <a:ea typeface="DejaVu Sans"/>
              </a:rPr>
              <a:t>Go to: </a:t>
            </a:r>
            <a:r>
              <a:rPr lang="en-GB" sz="1800" b="0" strike="noStrike" spc="-1" dirty="0">
                <a:solidFill>
                  <a:srgbClr val="000000"/>
                </a:solidFill>
                <a:latin typeface="Arial"/>
                <a:ea typeface="DejaVu Sans"/>
                <a:hlinkClick r:id="rId4"/>
              </a:rPr>
              <a:t>https://www.earthlearningidea.com/Video/CASE.html</a:t>
            </a:r>
            <a:r>
              <a:rPr lang="en-GB" sz="1800" b="0" strike="noStrike" spc="-1" dirty="0">
                <a:solidFill>
                  <a:srgbClr val="000000"/>
                </a:solidFill>
                <a:latin typeface="Arial"/>
                <a:ea typeface="DejaVu Sans"/>
              </a:rPr>
              <a:t> hyperlink</a:t>
            </a:r>
            <a:endParaRPr lang="en-GB" sz="18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2"/>
          <p:cNvSpPr/>
          <p:nvPr/>
        </p:nvSpPr>
        <p:spPr>
          <a:xfrm>
            <a:off x="442800" y="2293200"/>
            <a:ext cx="8700480" cy="982440"/>
          </a:xfrm>
          <a:prstGeom prst="rect">
            <a:avLst/>
          </a:prstGeom>
          <a:noFill/>
          <a:ln w="648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600" b="1" spc="-1" dirty="0">
                <a:solidFill>
                  <a:srgbClr val="000000"/>
                </a:solidFill>
                <a:latin typeface="Calibri"/>
              </a:rPr>
              <a:t>Hands on Earthlearningideas</a:t>
            </a:r>
            <a:endParaRPr lang="en-GB" sz="4600" b="0" strike="noStrike" spc="-1" dirty="0">
              <a:latin typeface="Arial"/>
            </a:endParaRPr>
          </a:p>
          <a:p>
            <a:pPr marL="457200">
              <a:lnSpc>
                <a:spcPct val="100000"/>
              </a:lnSpc>
            </a:pPr>
            <a:r>
              <a:rPr lang="en-GB" sz="4600" b="1" strike="noStrike" spc="-1" dirty="0">
                <a:solidFill>
                  <a:srgbClr val="000000"/>
                </a:solidFill>
                <a:latin typeface="Arial"/>
                <a:ea typeface="Calibri"/>
              </a:rPr>
              <a:t> </a:t>
            </a:r>
            <a:endParaRPr lang="en-GB" sz="4600" b="0" strike="noStrike" spc="-1" dirty="0">
              <a:latin typeface="Arial"/>
            </a:endParaRPr>
          </a:p>
          <a:p>
            <a:pPr marL="457200">
              <a:lnSpc>
                <a:spcPct val="100000"/>
              </a:lnSpc>
            </a:pPr>
            <a:r>
              <a:rPr lang="en-GB" sz="4600" b="1" strike="noStrike" spc="-1" dirty="0">
                <a:solidFill>
                  <a:srgbClr val="000000"/>
                </a:solidFill>
                <a:latin typeface="Arial"/>
                <a:ea typeface="Calibri"/>
              </a:rPr>
              <a:t> </a:t>
            </a:r>
            <a:endParaRPr lang="en-GB" sz="4600" b="0" strike="noStrike" spc="-1" dirty="0">
              <a:latin typeface="Arial"/>
            </a:endParaRPr>
          </a:p>
        </p:txBody>
      </p:sp>
      <p:sp>
        <p:nvSpPr>
          <p:cNvPr id="288" name="CustomShape 3"/>
          <p:cNvSpPr/>
          <p:nvPr/>
        </p:nvSpPr>
        <p:spPr>
          <a:xfrm>
            <a:off x="302760" y="5979600"/>
            <a:ext cx="9001080" cy="877680"/>
          </a:xfrm>
          <a:prstGeom prst="rect">
            <a:avLst/>
          </a:prstGeom>
          <a:solidFill>
            <a:srgbClr val="C8DDAB"/>
          </a:solidFill>
          <a:ln>
            <a:noFill/>
          </a:ln>
        </p:spPr>
        <p:style>
          <a:lnRef idx="2">
            <a:schemeClr val="accent1">
              <a:shade val="50000"/>
            </a:schemeClr>
          </a:lnRef>
          <a:fillRef idx="1">
            <a:schemeClr val="accent1"/>
          </a:fillRef>
          <a:effectRef idx="0">
            <a:schemeClr val="accent1"/>
          </a:effectRef>
          <a:fontRef idx="minor"/>
        </p:style>
      </p:sp>
      <p:pic>
        <p:nvPicPr>
          <p:cNvPr id="289" name="Picture 4"/>
          <p:cNvPicPr/>
          <p:nvPr/>
        </p:nvPicPr>
        <p:blipFill>
          <a:blip r:embed="rId3"/>
          <a:srcRect l="61646" t="11286" r="15020" b="78775"/>
          <a:stretch/>
        </p:blipFill>
        <p:spPr>
          <a:xfrm>
            <a:off x="1809360" y="5991120"/>
            <a:ext cx="6102360" cy="866160"/>
          </a:xfrm>
          <a:prstGeom prst="rect">
            <a:avLst/>
          </a:prstGeom>
          <a:ln>
            <a:noFill/>
          </a:ln>
        </p:spPr>
      </p:pic>
      <p:sp>
        <p:nvSpPr>
          <p:cNvPr id="290" name="CustomShape 4"/>
          <p:cNvSpPr/>
          <p:nvPr/>
        </p:nvSpPr>
        <p:spPr>
          <a:xfrm>
            <a:off x="1263721" y="3596760"/>
            <a:ext cx="7150814" cy="11988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5040" indent="-364320">
              <a:lnSpc>
                <a:spcPct val="100000"/>
              </a:lnSpc>
              <a:buClr>
                <a:srgbClr val="000000"/>
              </a:buClr>
              <a:buFont typeface="Arial"/>
              <a:buChar char="•"/>
            </a:pPr>
            <a:r>
              <a:rPr lang="en-GB" sz="3600" b="0" strike="noStrike" spc="-1">
                <a:latin typeface="Arial"/>
              </a:rPr>
              <a:t>Atmosphere and ocean in a tank – an example using CASE</a:t>
            </a:r>
            <a:endParaRPr lang="en-GB" sz="3600" b="0" strike="noStrike" spc="-1" dirty="0">
              <a:latin typeface="Arial"/>
            </a:endParaRPr>
          </a:p>
        </p:txBody>
      </p:sp>
      <p:sp>
        <p:nvSpPr>
          <p:cNvPr id="291" name="CustomShape 5"/>
          <p:cNvSpPr/>
          <p:nvPr/>
        </p:nvSpPr>
        <p:spPr>
          <a:xfrm>
            <a:off x="421240" y="5376406"/>
            <a:ext cx="8584718"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GB" sz="1800" b="0" strike="noStrike" spc="-1" dirty="0">
                <a:solidFill>
                  <a:srgbClr val="000000"/>
                </a:solidFill>
                <a:latin typeface="Arial"/>
                <a:ea typeface="DejaVu Sans"/>
              </a:rPr>
              <a:t>Go to: </a:t>
            </a:r>
            <a:r>
              <a:rPr lang="en-GB" sz="1800" b="0" strike="noStrike" spc="-1" dirty="0">
                <a:solidFill>
                  <a:srgbClr val="000000"/>
                </a:solidFill>
                <a:latin typeface="Arial"/>
                <a:ea typeface="DejaVu Sans"/>
                <a:hlinkClick r:id="rId4"/>
              </a:rPr>
              <a:t>https://www.earthlearningidea.com/Video/Atmosphere_ocean.html</a:t>
            </a:r>
            <a:r>
              <a:rPr lang="en-GB" sz="1800" b="0" strike="noStrike" spc="-1" dirty="0">
                <a:solidFill>
                  <a:srgbClr val="000000"/>
                </a:solidFill>
                <a:latin typeface="Arial"/>
                <a:ea typeface="DejaVu Sans"/>
              </a:rPr>
              <a:t> hyperlink</a:t>
            </a:r>
            <a:endParaRPr lang="en-GB" sz="1800" b="0" strike="noStrike" spc="-1" dirty="0">
              <a:latin typeface="Arial"/>
            </a:endParaRPr>
          </a:p>
        </p:txBody>
      </p:sp>
    </p:spTree>
    <p:extLst>
      <p:ext uri="{BB962C8B-B14F-4D97-AF65-F5344CB8AC3E}">
        <p14:creationId xmlns:p14="http://schemas.microsoft.com/office/powerpoint/2010/main" val="920252804"/>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8125</TotalTime>
  <Words>929</Words>
  <Application>Microsoft Office PowerPoint</Application>
  <PresentationFormat>On-screen Show (4:3)</PresentationFormat>
  <Paragraphs>121</Paragraphs>
  <Slides>16</Slides>
  <Notes>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16</vt:i4>
      </vt:variant>
    </vt:vector>
  </HeadingPairs>
  <TitlesOfParts>
    <vt:vector size="28" baseType="lpstr">
      <vt:lpstr>Arial</vt:lpstr>
      <vt:lpstr>Calibri</vt:lpstr>
      <vt:lpstr>Symbol</vt:lpstr>
      <vt:lpstr>Times New Roman</vt:lpstr>
      <vt:lpstr>Wingdings</vt:lpstr>
      <vt:lpstr>1_Custom Design</vt:lpstr>
      <vt:lpstr>Custom Design</vt:lpstr>
      <vt:lpstr>2_Office Theme</vt:lpstr>
      <vt:lpstr>1_Office Theme</vt:lpstr>
      <vt:lpstr>Office Theme</vt:lpstr>
      <vt:lpstr>3_Custom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EDUCATION UNIT</dc:title>
  <dc:creator>Peter</dc:creator>
  <cp:lastModifiedBy>Chris King</cp:lastModifiedBy>
  <cp:revision>644</cp:revision>
  <cp:lastPrinted>2015-03-10T14:43:50Z</cp:lastPrinted>
  <dcterms:created xsi:type="dcterms:W3CDTF">2006-02-15T21:21:49Z</dcterms:created>
  <dcterms:modified xsi:type="dcterms:W3CDTF">2021-05-19T19:51:41Z</dcterms:modified>
</cp:coreProperties>
</file>