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3.xml.rels" ContentType="application/vnd.openxmlformats-package.relationships+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10.gif" ContentType="image/gif"/>
  <Override PartName="/ppt/media/image13.png" ContentType="image/png"/>
  <Override PartName="/ppt/media/image12.jpeg" ContentType="image/jpeg"/>
  <Override PartName="/ppt/media/image9.png" ContentType="image/png"/>
  <Override PartName="/ppt/media/image17.jpeg" ContentType="image/jpeg"/>
  <Override PartName="/ppt/media/image14.png" ContentType="image/png"/>
  <Override PartName="/ppt/media/image16.jpeg" ContentType="image/jpeg"/>
  <Override PartName="/ppt/media/image15.jpeg" ContentType="image/jpeg"/>
  <Override PartName="/ppt/media/image1.png" ContentType="image/png"/>
  <Override PartName="/ppt/media/image3.jpeg" ContentType="image/jpeg"/>
  <Override PartName="/ppt/media/image2.jpeg" ContentType="image/jpe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1.jpeg" ContentType="image/jpe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move the slide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2000" spc="-1" strike="noStrike">
                <a:latin typeface="Arial"/>
              </a:rPr>
              <a:t>Click to edit the notes' format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1400" spc="-1" strike="noStrike">
                <a:latin typeface="Times New Roman"/>
              </a:rPr>
              <a:t>&lt;header&gt;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GB" sz="1400" spc="-1" strike="noStrike">
                <a:latin typeface="Times New Roman"/>
              </a:rPr>
              <a:t>&lt;date/time&gt;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GB" sz="1400" spc="-1" strike="noStrike">
                <a:latin typeface="Times New Roman"/>
              </a:rPr>
              <a:t>&lt;footer&gt;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0998D35-472C-458B-82E9-7C23A53571CD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320" cy="3085200"/>
          </a:xfrm>
          <a:prstGeom prst="rect">
            <a:avLst/>
          </a:prstGeom>
        </p:spPr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528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Note that the Cononish Gold mine started operations during 2020 and so becomes the only operating metal mine in the UK as of April 2021.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20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25E30B3A-0198-4115-9CE6-1288B5A8E8F7}" type="slidenum">
              <a:rPr b="0" lang="en-GB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1800" spc="-1" strike="noStrike">
                <a:latin typeface="Arial"/>
              </a:rPr>
              <a:t>Click to edit the title text format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Click to edit the outline text format</a:t>
            </a:r>
            <a:endParaRPr b="0" lang="en-GB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Second Outline Level</a:t>
            </a:r>
            <a:endParaRPr b="0" lang="en-GB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Third Outline Level</a:t>
            </a:r>
            <a:endParaRPr b="0" lang="en-GB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Fourth Outline Level</a:t>
            </a:r>
            <a:endParaRPr b="0" lang="en-GB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Fifth Outline Level</a:t>
            </a:r>
            <a:endParaRPr b="0" lang="en-GB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Sixth Outline Level</a:t>
            </a:r>
            <a:endParaRPr b="0" lang="en-GB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Seventh Outline Level</a:t>
            </a:r>
            <a:endParaRPr b="0" lang="en-GB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hyperlink" Target="https://www.earthlearningidea.com/Video/Mining_Green_Revolution_0.html" TargetMode="External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gif"/><Relationship Id="rId2" Type="http://schemas.openxmlformats.org/officeDocument/2006/relationships/hyperlink" Target="https://www.earthlearningidea.com/Video/Mining_Green_Revolution_1.html" TargetMode="External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hyperlink" Target="https://www.earthlearningidea.com/Video/Mining_Green_Revolution_2.html" TargetMode="External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hyperlink" Target="https://www.earthlearningidea.com/Video/Mining_Green_Revolution_3.html" TargetMode="External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hyperlink" Target="https://www.earthlearningidea.com/Video/Mining_Green_Revolution_4.html" TargetMode="External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hyperlink" Target="https://www.sgu.se/en/itp308/preparatory_course/roleplay-social-impacts-in-mining/introduction/" TargetMode="External"/><Relationship Id="rId3" Type="http://schemas.openxmlformats.org/officeDocument/2006/relationships/hyperlink" Target="https://www.earthlearningidea.com/Video/Mining_Green_Revolution_5.html" TargetMode="External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hyperlink" Target="https://www.earthlearningidea.com/Video/Mining_Green_Revolution_6.html" TargetMode="External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5" descr=""/>
          <p:cNvPicPr/>
          <p:nvPr/>
        </p:nvPicPr>
        <p:blipFill>
          <a:blip r:embed="rId1"/>
          <a:stretch/>
        </p:blipFill>
        <p:spPr>
          <a:xfrm>
            <a:off x="-119520" y="-15480"/>
            <a:ext cx="12820320" cy="6888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298800" y="1951920"/>
            <a:ext cx="11323440" cy="3744360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3000" spc="-1" strike="noStrike">
                <a:solidFill>
                  <a:srgbClr val="ffffff"/>
                </a:solidFill>
                <a:latin typeface="Calibri"/>
                <a:ea typeface="DejaVu Sans"/>
              </a:rPr>
              <a:t>Mining has a bad reputation for a good reason</a:t>
            </a:r>
            <a:endParaRPr b="0" lang="en-GB" sz="30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3000" spc="-1" strike="noStrike">
                <a:solidFill>
                  <a:srgbClr val="ffffff"/>
                </a:solidFill>
                <a:latin typeface="Calibri"/>
                <a:ea typeface="DejaVu Sans"/>
              </a:rPr>
              <a:t>Mining required until complete circular economy possible</a:t>
            </a:r>
            <a:endParaRPr b="0" lang="en-GB" sz="30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3000" spc="-1" strike="noStrike">
                <a:solidFill>
                  <a:srgbClr val="ffffff"/>
                </a:solidFill>
                <a:latin typeface="Calibri"/>
                <a:ea typeface="DejaVu Sans"/>
              </a:rPr>
              <a:t>Mining does not have to be bad for the environment - massive changes already and more planned</a:t>
            </a:r>
            <a:endParaRPr b="0" lang="en-GB" sz="30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3000" spc="-1" strike="noStrike">
                <a:solidFill>
                  <a:srgbClr val="ffffff"/>
                </a:solidFill>
                <a:latin typeface="Calibri"/>
                <a:ea typeface="DejaVu Sans"/>
              </a:rPr>
              <a:t>Varied jobs - explore the world!</a:t>
            </a:r>
            <a:endParaRPr b="0" lang="en-GB" sz="30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3000" spc="-1" strike="noStrike">
                <a:solidFill>
                  <a:srgbClr val="ffffff"/>
                </a:solidFill>
                <a:latin typeface="Calibri"/>
                <a:ea typeface="DejaVu Sans"/>
              </a:rPr>
              <a:t>Mining needs people who care about the planet – change from the inside out</a:t>
            </a:r>
            <a:endParaRPr b="0" lang="en-GB" sz="300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3615120" y="606600"/>
            <a:ext cx="5339160" cy="75996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Mining Needs You!</a:t>
            </a:r>
            <a:endParaRPr b="0" lang="en-GB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3672000" y="139320"/>
            <a:ext cx="5327280" cy="759960"/>
          </a:xfrm>
          <a:prstGeom prst="rect">
            <a:avLst/>
          </a:prstGeom>
          <a:solidFill>
            <a:schemeClr val="bg1">
              <a:lumMod val="65000"/>
              <a:alpha val="58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ffffff"/>
                </a:solidFill>
                <a:latin typeface="Bahnschrift"/>
                <a:ea typeface="DejaVu Sans"/>
              </a:rPr>
              <a:t>References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288000" y="1074600"/>
            <a:ext cx="11757600" cy="5733720"/>
          </a:xfrm>
          <a:prstGeom prst="rect">
            <a:avLst/>
          </a:prstGeom>
          <a:solidFill>
            <a:schemeClr val="bg1">
              <a:lumMod val="65000"/>
              <a:alpha val="57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Alac (2019). Asociación Los Andes de Cajamarca (Alac) website. (www.losandes.org.pe/)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Briefcase Game (2019) www.thebriefcasegame.eu/comojugar.php.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Caterpillar (2014). Video from youtube called 'Improve Autonomous Mining Safety &amp; Productivity'. www.youtube.com/watch?v=jhjjKGgggOw&amp;t=37s.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E3 Metals Corp (2019). Website article. (www.thinkgeoenergy.com/canadian-firm-to-scale-up-testing-of-brine-for-lithium-extraction-in-alberta-canada/)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IEO (2019). U.S. Energy Information Administration’s International Energy Outlook 2019 (IEO2019). Center for Strategic and International Studies Presentation (www.eia.gov/outlooks/archive/ieo19/pdf/ieo2019.pdf)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IEO (2020). U.S. Energy Information Administration’s International Energy Outlook 2020 (IEO2020). Center for Strategic and International Studies Presentation (www.eia.gov/outlooks/ieo/pdf/ieo2020.pdf)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European Commission guidelines on non-financial reporting: Supplement on reporting climate-related information (2019/C 209/01)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Ey (2020). Website article on mining fiance risks. (www.ey.com/en_gl/mining-metals/10-business-risks-facing-mining-and-metals)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Glöser, S., Soulier, M., &amp; Tercero Espinoza, L. A. (2013): Dynamic analysis of global copper flows. Global stocks, postconsumer material flows, recycling indicators &amp; uncertainty evaluation.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Supporting Information. Environmental Science &amp; Technology, 47, 6564–6572.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Hund, K., La Porta, D., Fabregas, T.P., Laing, T. &amp; Drexhage, J. (2020). Minerals for Climate Action: The Mineral Intensity of the Clean Energy Transition. Report by The World Bank.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International Council for Mining and Metals (2016). Website article. www.icmm.com/en-gb/case-studies/restoring-biodiversity-through-research-partnerships-in-the-brazilian-amazon).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International Council for Mining and Metals (2017). Website article, www.icmm.com/en-gb/case-studies/promoting-gender-diversity-and-inclusion-in-the-drc.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Kerr, R. 2014. The coming copper peak. Science 343(6172). 722-724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Kitco News (2016). Infographic on 'Bring a Mine to Life'.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Kleijn, R., van der Voet, E., Kramer, G.J., van Oers, L., van der Giesen, C. 2011. Metal requirements of low-carbon power generation. Energy 36(9). 5640-5648.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Kutcho Copper Corp &amp; Visual Capitalist (2018). Copper Driving the Green Revolution. Infographic hosted by Visual Capitalist (www.visualcapitalist.com/copper-driving-green-energy-revolution/)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Li-Co &amp; Visual Capitalist (2017). Lithium and the Green Revolution. Infographic hosted by Visual Capitalist (www.visualcapitalist.com/lithium-fuel-green-revolution/)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Nickless, E., Ali, S., Arndt, N., Brown, G., Demetriades, A., Durrheim, R., Enriquez M.A., Giurco, D.,Kinnaird, J., Littleboy, A., Masotti, F., Meinert, L., Nyanganyura, D., Oberhänsli, R., Salem, J., Schneider, G., Yakovleva., N. Resourcing Future Generations: A Global Effort to Meet The World's Future Needs Head-on. International Union of Geological Sciences. 2015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Mining.com (2017) Move over, Tesla! China holds the keys to electric vehicles. http://www.mining.com/web/move-tesla-china-holds-keys-electric-vehicles/.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Nakanishi (2008). World Energy Supply 1971-2030. Infographic hosted by Visually.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Nickless, E. (2016) Resourcing Future Generations: A global effort to meet the world’s future needs head-on. European Geologist Journal 42 – International cooperation on raw materials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Northey, S., Mohr, S., Mudd, G.M., Weng, Z., Giurco, D. 2014. Modelling future copper ore grade decline based on a detailed assessment of copper resources and mining. Resources, Conservation and Recycling 83. 190-201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Prior, T., Giurco, D., Mudd, G., Mason, L., Behrisch, J. 2012. Resource depletion, peak minerals and the implications for sustainable resource management. Global Environmental Change 22(3). 577-587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Reuter, M. A., Hudson, C., van Schaik, A., Heiskanen, K., Meskers, C., Hagelüken, C. (2013). Metal Recycling: Opportunities, Limits, Infrastructure: A Report of the Working Group on the Global Metal Flows to the International Resource Panel. UNEP Report.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Tecnología (2019). Website article on Goldcorp's Borden Mine of the Future. latam-mining.com/tecnologia-newmont-goldcorp-launches-borden-ontarios-mine-of-the-future/.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Visual Capitalist (2016). Infographic on Battery Technology. www.visualcapitalist.com/critical-ingredients-fuel-battery-boom/ 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Visual Capitalist and LiCo Energy Metals Inc (2017). Infographic on Lithium is the fuel for the Green Revolution. www.visualcapitalist.com/lithium-fuel-green-revolution/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Visual Capitalist and Canadian Minerals and Metals Plan (2019). Infographic on Smart Solutions for Smart Mines. www.visualcapitalist.com/potential-smart-mining/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Wikipedia (2016). Lithium World Production Trend. en.wikipedia.org/wiki/Lithium_as_an_investment#/media/File:Lithium_world_production.svg.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Wilts, H., Tercero, L. &amp; Wittmer, D. (2015). Recycling. Topic report. </a:t>
            </a:r>
            <a:endParaRPr b="0" lang="en-GB" sz="95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GB" sz="950" spc="-1" strike="noStrike">
                <a:solidFill>
                  <a:srgbClr val="ffffff"/>
                </a:solidFill>
                <a:latin typeface="Calibri"/>
                <a:ea typeface="DejaVu Sans"/>
              </a:rPr>
              <a:t>World Bank Smart Mining infographic www.worldbank.org/en/news/infographic/2019/02/26/climate-smart-mining</a:t>
            </a:r>
            <a:endParaRPr b="0" lang="en-GB" sz="9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442800" y="209880"/>
            <a:ext cx="11305440" cy="301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ffffff"/>
                </a:solidFill>
                <a:latin typeface="Bahnschrift"/>
                <a:ea typeface="DejaVu Sans"/>
              </a:rPr>
              <a:t>Mining is essential for the green technology revolution. Fact.</a:t>
            </a:r>
            <a:endParaRPr b="0" lang="en-GB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ffffff"/>
                </a:solidFill>
                <a:latin typeface="Bahnschrift"/>
                <a:ea typeface="DejaVu Sans"/>
              </a:rPr>
              <a:t>Mining has been responsible for huge environmental and social disasters. Fact.</a:t>
            </a:r>
            <a:endParaRPr b="0" lang="en-GB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ffffff"/>
                </a:solidFill>
                <a:latin typeface="Bahnschrift"/>
                <a:ea typeface="DejaVu Sans"/>
              </a:rPr>
              <a:t>Mining is changing and can be done in responsible and sustainable ways. Fact.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240840" y="3672000"/>
            <a:ext cx="11639160" cy="155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ffffff"/>
                </a:solidFill>
                <a:latin typeface="Bahnschrift"/>
                <a:ea typeface="DejaVu Sans"/>
              </a:rPr>
              <a:t>Humans need mining to fuel the changes required to help improve air quality, slow climate change and biodiversity loss.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85" name="CustomShape 3"/>
          <p:cNvSpPr/>
          <p:nvPr/>
        </p:nvSpPr>
        <p:spPr>
          <a:xfrm>
            <a:off x="1800720" y="5657400"/>
            <a:ext cx="84232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Intro Video: 2 Minutes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86" name="TextShape 4"/>
          <p:cNvSpPr txBox="1"/>
          <p:nvPr/>
        </p:nvSpPr>
        <p:spPr>
          <a:xfrm>
            <a:off x="1224000" y="6142320"/>
            <a:ext cx="97920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GB" sz="2000" spc="-1" strike="noStrike">
                <a:solidFill>
                  <a:srgbClr val="ffffff"/>
                </a:solidFill>
                <a:latin typeface="Arial"/>
                <a:hlinkClick r:id="rId2"/>
              </a:rPr>
              <a:t>https://www.earthlearningidea.com/Video/Mining_Green_Revolution_0.html</a:t>
            </a:r>
            <a:endParaRPr b="1" lang="en-GB" sz="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442800" y="288000"/>
            <a:ext cx="11305440" cy="240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3000" spc="-1" strike="noStrike">
                <a:solidFill>
                  <a:srgbClr val="000000"/>
                </a:solidFill>
                <a:latin typeface="Bahnschrift"/>
                <a:ea typeface="DejaVu Sans"/>
              </a:rPr>
              <a:t>The aim of this series of short talks is to provide an understanding of how important mining is and will be to decarbonising our lives.</a:t>
            </a:r>
            <a:endParaRPr b="0" lang="en-GB" sz="3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3000" spc="-1" strike="noStrike">
                <a:solidFill>
                  <a:srgbClr val="000000"/>
                </a:solidFill>
                <a:latin typeface="Bahnschrift"/>
                <a:ea typeface="DejaVu Sans"/>
              </a:rPr>
              <a:t>We will also explore what changes have happened and will be happening to reduce the negative impacts</a:t>
            </a:r>
            <a:r>
              <a:rPr b="0" lang="en-GB" sz="3200" spc="-1" strike="noStrike">
                <a:solidFill>
                  <a:srgbClr val="000000"/>
                </a:solidFill>
                <a:latin typeface="Bahnschrift"/>
                <a:ea typeface="DejaVu Sans"/>
              </a:rPr>
              <a:t>.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406080" y="3052080"/>
            <a:ext cx="11305440" cy="328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3000" spc="-1" strike="noStrike">
                <a:solidFill>
                  <a:srgbClr val="000000"/>
                </a:solidFill>
                <a:latin typeface="Bahnschrift"/>
                <a:ea typeface="DejaVu Sans"/>
              </a:rPr>
              <a:t>There are 6 topics:</a:t>
            </a:r>
            <a:endParaRPr b="0" lang="en-GB" sz="3000" spc="-1" strike="noStrike">
              <a:latin typeface="Arial"/>
            </a:endParaRPr>
          </a:p>
          <a:p>
            <a:pPr marL="457200" indent="-456120" algn="ctr">
              <a:lnSpc>
                <a:spcPct val="100000"/>
              </a:lnSpc>
              <a:buSzPct val="106940"/>
              <a:buBlip>
                <a:blip r:embed="rId2"/>
              </a:buBlip>
            </a:pPr>
            <a:r>
              <a:rPr b="0" lang="en-GB" sz="3000" spc="-1" strike="noStrike">
                <a:solidFill>
                  <a:srgbClr val="000000"/>
                </a:solidFill>
                <a:latin typeface="Bahnschrift"/>
                <a:ea typeface="DejaVu Sans"/>
              </a:rPr>
              <a:t>Why we mine</a:t>
            </a:r>
            <a:endParaRPr b="0" lang="en-GB" sz="3000" spc="-1" strike="noStrike">
              <a:latin typeface="Arial"/>
            </a:endParaRPr>
          </a:p>
          <a:p>
            <a:pPr marL="457200" indent="-456120" algn="ctr">
              <a:lnSpc>
                <a:spcPct val="100000"/>
              </a:lnSpc>
              <a:buSzPct val="106940"/>
              <a:buBlip>
                <a:blip r:embed="rId3"/>
              </a:buBlip>
            </a:pPr>
            <a:r>
              <a:rPr b="0" lang="en-GB" sz="3000" spc="-1" strike="noStrike">
                <a:solidFill>
                  <a:srgbClr val="000000"/>
                </a:solidFill>
                <a:latin typeface="Bahnschrift"/>
                <a:ea typeface="DejaVu Sans"/>
              </a:rPr>
              <a:t>What we mine</a:t>
            </a:r>
            <a:endParaRPr b="0" lang="en-GB" sz="3000" spc="-1" strike="noStrike">
              <a:latin typeface="Arial"/>
            </a:endParaRPr>
          </a:p>
          <a:p>
            <a:pPr marL="457200" indent="-456120" algn="ctr">
              <a:lnSpc>
                <a:spcPct val="100000"/>
              </a:lnSpc>
              <a:buSzPct val="106940"/>
              <a:buBlip>
                <a:blip r:embed="rId4"/>
              </a:buBlip>
            </a:pPr>
            <a:r>
              <a:rPr b="0" lang="en-GB" sz="3000" spc="-1" strike="noStrike">
                <a:solidFill>
                  <a:srgbClr val="000000"/>
                </a:solidFill>
                <a:latin typeface="Bahnschrift"/>
                <a:ea typeface="DejaVu Sans"/>
              </a:rPr>
              <a:t>How we mine</a:t>
            </a:r>
            <a:endParaRPr b="0" lang="en-GB" sz="3000" spc="-1" strike="noStrike">
              <a:latin typeface="Arial"/>
            </a:endParaRPr>
          </a:p>
          <a:p>
            <a:pPr marL="457200" indent="-456120" algn="ctr">
              <a:lnSpc>
                <a:spcPct val="100000"/>
              </a:lnSpc>
              <a:buSzPct val="106940"/>
              <a:buBlip>
                <a:blip r:embed="rId5"/>
              </a:buBlip>
            </a:pPr>
            <a:r>
              <a:rPr b="0" lang="en-GB" sz="3000" spc="-1" strike="noStrike">
                <a:solidFill>
                  <a:srgbClr val="000000"/>
                </a:solidFill>
                <a:latin typeface="Bahnschrift"/>
                <a:ea typeface="DejaVu Sans"/>
              </a:rPr>
              <a:t>Where we mine</a:t>
            </a:r>
            <a:endParaRPr b="0" lang="en-GB" sz="3000" spc="-1" strike="noStrike">
              <a:latin typeface="Arial"/>
            </a:endParaRPr>
          </a:p>
          <a:p>
            <a:pPr marL="457200" indent="-456120" algn="ctr">
              <a:lnSpc>
                <a:spcPct val="100000"/>
              </a:lnSpc>
              <a:buSzPct val="106940"/>
              <a:buBlip>
                <a:blip r:embed="rId6"/>
              </a:buBlip>
            </a:pPr>
            <a:r>
              <a:rPr b="0" lang="en-GB" sz="3000" spc="-1" strike="noStrike">
                <a:solidFill>
                  <a:srgbClr val="000000"/>
                </a:solidFill>
                <a:latin typeface="Bahnschrift"/>
                <a:ea typeface="DejaVu Sans"/>
              </a:rPr>
              <a:t>Changes in the industry</a:t>
            </a:r>
            <a:endParaRPr b="0" lang="en-GB" sz="3000" spc="-1" strike="noStrike">
              <a:latin typeface="Arial"/>
            </a:endParaRPr>
          </a:p>
          <a:p>
            <a:pPr marL="457200" indent="-456120" algn="ctr">
              <a:lnSpc>
                <a:spcPct val="100000"/>
              </a:lnSpc>
              <a:buSzPct val="106940"/>
              <a:buBlip>
                <a:blip r:embed="rId7"/>
              </a:buBlip>
            </a:pPr>
            <a:r>
              <a:rPr b="0" lang="en-GB" sz="3000" spc="-1" strike="noStrike">
                <a:solidFill>
                  <a:srgbClr val="000000"/>
                </a:solidFill>
                <a:latin typeface="Bahnschrift"/>
                <a:ea typeface="DejaVu Sans"/>
              </a:rPr>
              <a:t>Careers in exploration and mining</a:t>
            </a:r>
            <a:endParaRPr b="0" lang="en-GB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576000" y="175320"/>
            <a:ext cx="1108728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Bahnschrift"/>
                <a:ea typeface="DejaVu Sans"/>
              </a:rPr>
              <a:t>Part 1: Why do we have to mine?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432000" y="1016640"/>
            <a:ext cx="11472840" cy="222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Bahnschrift"/>
                <a:ea typeface="DejaVu Sans"/>
              </a:rPr>
              <a:t>In the first video we explore the key drivers behind mining?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000000"/>
                </a:solidFill>
                <a:latin typeface="Bahnschrift"/>
                <a:ea typeface="DejaVu Sans"/>
              </a:rPr>
              <a:t>Population growth and technology changes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000000"/>
                </a:solidFill>
                <a:latin typeface="Bahnschrift"/>
                <a:ea typeface="DejaVu Sans"/>
              </a:rPr>
              <a:t>Climate change and air quality targets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000000"/>
                </a:solidFill>
                <a:latin typeface="Bahnschrift"/>
                <a:ea typeface="DejaVu Sans"/>
              </a:rPr>
              <a:t>Material requirements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000000"/>
                </a:solidFill>
                <a:latin typeface="Bahnschrift"/>
                <a:ea typeface="DejaVu Sans"/>
              </a:rPr>
              <a:t>Recycling vs mining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91" name="CustomShape 3"/>
          <p:cNvSpPr/>
          <p:nvPr/>
        </p:nvSpPr>
        <p:spPr>
          <a:xfrm>
            <a:off x="864000" y="3739320"/>
            <a:ext cx="105112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 u="sng">
                <a:solidFill>
                  <a:srgbClr val="0563c1"/>
                </a:solidFill>
                <a:uFillTx/>
                <a:latin typeface="Univers LT Std 57 Cn"/>
                <a:ea typeface="Univers LT Std 47 Cn Lt"/>
                <a:hlinkClick r:id="rId2"/>
              </a:rPr>
              <a:t>https://www.earthlearningidea.com/Video/Mining_Green_Revolution_1.html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92" name="CustomShape 4"/>
          <p:cNvSpPr/>
          <p:nvPr/>
        </p:nvSpPr>
        <p:spPr>
          <a:xfrm>
            <a:off x="3312000" y="3331440"/>
            <a:ext cx="48232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Bahnschrift"/>
                <a:ea typeface="DejaVu Sans"/>
              </a:rPr>
              <a:t>Video Time: 13 minutes</a:t>
            </a:r>
            <a:endParaRPr b="0" lang="en-GB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432000" y="280080"/>
            <a:ext cx="11231280" cy="759960"/>
          </a:xfrm>
          <a:prstGeom prst="rect">
            <a:avLst/>
          </a:prstGeom>
          <a:solidFill>
            <a:schemeClr val="bg1">
              <a:lumMod val="75000"/>
              <a:alpha val="56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Bahnschrift"/>
                <a:ea typeface="DejaVu Sans"/>
              </a:rPr>
              <a:t>Part 2: What do we have to mine?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431640" y="1706040"/>
            <a:ext cx="11472840" cy="1369440"/>
          </a:xfrm>
          <a:prstGeom prst="rect">
            <a:avLst/>
          </a:prstGeom>
          <a:solidFill>
            <a:schemeClr val="bg1">
              <a:lumMod val="75000"/>
              <a:alpha val="66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Bahnschrift"/>
                <a:ea typeface="DejaVu Sans"/>
              </a:rPr>
              <a:t>In the second video we ask what do we need to mine?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000000"/>
                </a:solidFill>
                <a:latin typeface="Bahnschrift"/>
                <a:ea typeface="DejaVu Sans"/>
              </a:rPr>
              <a:t>Diversity of metals/minerals in green technology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000000"/>
                </a:solidFill>
                <a:latin typeface="Bahnschrift"/>
                <a:ea typeface="DejaVu Sans"/>
              </a:rPr>
              <a:t>Solar panels, wind turbines, electric vehicles and batteries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95" name="CustomShape 3"/>
          <p:cNvSpPr/>
          <p:nvPr/>
        </p:nvSpPr>
        <p:spPr>
          <a:xfrm>
            <a:off x="648000" y="6115320"/>
            <a:ext cx="10871280" cy="363960"/>
          </a:xfrm>
          <a:prstGeom prst="rect">
            <a:avLst/>
          </a:prstGeom>
          <a:solidFill>
            <a:srgbClr val="a6a6a6">
              <a:alpha val="7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 u="sng">
                <a:solidFill>
                  <a:srgbClr val="0563c1"/>
                </a:solidFill>
                <a:uFillTx/>
                <a:latin typeface="Univers LT Std 57 Cn"/>
                <a:ea typeface="Univers LT Std 47 Cn Lt"/>
                <a:hlinkClick r:id="rId2"/>
              </a:rPr>
              <a:t>https://www.earthlearningidea.com/Video/Mining_Green_Revolution_2.html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96" name="CustomShape 4"/>
          <p:cNvSpPr/>
          <p:nvPr/>
        </p:nvSpPr>
        <p:spPr>
          <a:xfrm>
            <a:off x="3456000" y="5580720"/>
            <a:ext cx="4535280" cy="394560"/>
          </a:xfrm>
          <a:prstGeom prst="rect">
            <a:avLst/>
          </a:prstGeom>
          <a:solidFill>
            <a:schemeClr val="bg1">
              <a:lumMod val="75000"/>
              <a:alpha val="66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Bahnschrift"/>
                <a:ea typeface="DejaVu Sans"/>
              </a:rPr>
              <a:t>Video Time: 4 minutes</a:t>
            </a:r>
            <a:endParaRPr b="0" lang="en-GB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1152000" y="275760"/>
            <a:ext cx="1015128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ffffff"/>
                </a:solidFill>
                <a:latin typeface="Bahnschrift"/>
                <a:ea typeface="DejaVu Sans"/>
              </a:rPr>
              <a:t>Part 3: How do you mine?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406440" y="1512000"/>
            <a:ext cx="11472840" cy="222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In the third video we look at the processes involved in mining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Exploration to reclamation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Stages of a mine life cycle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Many disciplines required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Likelihood of success and timescales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432000" y="5544000"/>
            <a:ext cx="111592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ffffff"/>
                </a:solidFill>
                <a:latin typeface="Bahnschrift"/>
                <a:ea typeface="DejaVu Sans"/>
              </a:rPr>
              <a:t>Video Time: 6 minutes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00" name="CustomShape 4"/>
          <p:cNvSpPr/>
          <p:nvPr/>
        </p:nvSpPr>
        <p:spPr>
          <a:xfrm>
            <a:off x="1872000" y="6048000"/>
            <a:ext cx="8711640" cy="43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GB" sz="2000" spc="-1" strike="noStrike" u="sng">
                <a:solidFill>
                  <a:srgbClr val="0563c1"/>
                </a:solidFill>
                <a:highlight>
                  <a:srgbClr val="cccccc"/>
                </a:highlight>
                <a:uFillTx/>
                <a:latin typeface="Arial"/>
                <a:hlinkClick r:id="rId2"/>
              </a:rPr>
              <a:t>https://www.earthlearningidea.com/Video/Mining_Green_Revolution_3.htm</a:t>
            </a:r>
            <a:r>
              <a:rPr b="0" lang="en-GB" sz="2000" spc="-1" strike="noStrike">
                <a:solidFill>
                  <a:srgbClr val="000000"/>
                </a:solidFill>
                <a:highlight>
                  <a:srgbClr val="cccccc"/>
                </a:highlight>
                <a:latin typeface="Arial"/>
              </a:rPr>
              <a:t>l</a:t>
            </a:r>
            <a:endParaRPr b="0" lang="en-GB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1728000" y="151200"/>
            <a:ext cx="9719280" cy="759960"/>
          </a:xfrm>
          <a:prstGeom prst="rect">
            <a:avLst/>
          </a:prstGeom>
          <a:solidFill>
            <a:schemeClr val="bg1">
              <a:lumMod val="65000"/>
              <a:alpha val="58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ffffff"/>
                </a:solidFill>
                <a:latin typeface="Bahnschrift"/>
                <a:ea typeface="DejaVu Sans"/>
              </a:rPr>
              <a:t>Part 4: Where do we mine?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358920" y="1313640"/>
            <a:ext cx="11472840" cy="1796040"/>
          </a:xfrm>
          <a:prstGeom prst="rect">
            <a:avLst/>
          </a:prstGeom>
          <a:solidFill>
            <a:schemeClr val="bg1">
              <a:lumMod val="65000"/>
              <a:alpha val="57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In the fourth video we look at where we mine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Four main metals – aluminium, copper, iron and lithium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Global distribution of mines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UK mining and quarrying snapshot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1872000" y="5688000"/>
            <a:ext cx="92152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Bahnschrift"/>
                <a:ea typeface="DejaVu Sans"/>
              </a:rPr>
              <a:t>Video Time: 4 minutes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04" name="CustomShape 4"/>
          <p:cNvSpPr/>
          <p:nvPr/>
        </p:nvSpPr>
        <p:spPr>
          <a:xfrm>
            <a:off x="432000" y="6134400"/>
            <a:ext cx="113032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 u="sng">
                <a:solidFill>
                  <a:srgbClr val="0563c1"/>
                </a:solidFill>
                <a:uFillTx/>
                <a:latin typeface="Univers LT Std 57 Cn"/>
                <a:ea typeface="Univers LT Std 47 Cn Lt"/>
                <a:hlinkClick r:id="rId2"/>
              </a:rPr>
              <a:t>https://www.earthlearningidea.com/Video/Mining_Green_Revolution_4.html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432000" y="216000"/>
            <a:ext cx="11231280" cy="759960"/>
          </a:xfrm>
          <a:prstGeom prst="rect">
            <a:avLst/>
          </a:prstGeom>
          <a:solidFill>
            <a:schemeClr val="bg1">
              <a:lumMod val="65000"/>
              <a:alpha val="58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ffffff"/>
                </a:solidFill>
                <a:latin typeface="Bahnschrift"/>
                <a:ea typeface="DejaVu Sans"/>
              </a:rPr>
              <a:t>Part 5: What are the changes?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288000" y="1224000"/>
            <a:ext cx="11472840" cy="3502440"/>
          </a:xfrm>
          <a:prstGeom prst="rect">
            <a:avLst/>
          </a:prstGeom>
          <a:solidFill>
            <a:schemeClr val="bg1">
              <a:lumMod val="65000"/>
              <a:alpha val="57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In the fifth video we look at the changes to the industry and how the future looks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Exploration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Mining operations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Environment, social and governance (ESG)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Health and safety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Artisanal and small-scale miners (ASM)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Carbon footprint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07" name="CustomShape 3"/>
          <p:cNvSpPr/>
          <p:nvPr/>
        </p:nvSpPr>
        <p:spPr>
          <a:xfrm>
            <a:off x="10440360" y="2944440"/>
            <a:ext cx="129312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 u="sng">
                <a:solidFill>
                  <a:srgbClr val="0563c1"/>
                </a:solidFill>
                <a:uFillTx/>
                <a:latin typeface="Calibri"/>
                <a:ea typeface="DejaVu Sans"/>
                <a:hlinkClick r:id="rId2"/>
              </a:rPr>
              <a:t>Social Impact Game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08" name="CustomShape 4"/>
          <p:cNvSpPr/>
          <p:nvPr/>
        </p:nvSpPr>
        <p:spPr>
          <a:xfrm>
            <a:off x="720000" y="5976000"/>
            <a:ext cx="109432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ffffff"/>
                </a:solidFill>
                <a:latin typeface="Bahnschrift"/>
                <a:ea typeface="DejaVu Sans"/>
              </a:rPr>
              <a:t>Video Time: 15 minutes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09" name="CustomShape 5"/>
          <p:cNvSpPr/>
          <p:nvPr/>
        </p:nvSpPr>
        <p:spPr>
          <a:xfrm>
            <a:off x="1872000" y="6408000"/>
            <a:ext cx="835308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18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3"/>
              </a:rPr>
              <a:t>https://www.earthlearningidea.com/Video/Mining_Green_Revolution_5.html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576000" y="318240"/>
            <a:ext cx="11375280" cy="759960"/>
          </a:xfrm>
          <a:prstGeom prst="rect">
            <a:avLst/>
          </a:prstGeom>
          <a:solidFill>
            <a:schemeClr val="bg1">
              <a:lumMod val="65000"/>
              <a:alpha val="58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ffffff"/>
                </a:solidFill>
                <a:latin typeface="Bahnschrift"/>
                <a:ea typeface="DejaVu Sans"/>
              </a:rPr>
              <a:t>Part 6: What careers are there?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453240" y="1584000"/>
            <a:ext cx="11472840" cy="2649240"/>
          </a:xfrm>
          <a:prstGeom prst="rect">
            <a:avLst/>
          </a:prstGeom>
          <a:solidFill>
            <a:schemeClr val="bg1">
              <a:lumMod val="65000"/>
              <a:alpha val="57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In the sixth and last instalment we look at careers in the exploration and mining industry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Geologists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Engineers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Scientists</a:t>
            </a:r>
            <a:endParaRPr b="0" lang="en-GB" sz="2800" spc="-1" strike="noStrike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2800" spc="-1" strike="noStrike">
                <a:solidFill>
                  <a:srgbClr val="ffffff"/>
                </a:solidFill>
                <a:latin typeface="Bahnschrift"/>
                <a:ea typeface="DejaVu Sans"/>
              </a:rPr>
              <a:t>Many others!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12" name="CustomShape 3"/>
          <p:cNvSpPr/>
          <p:nvPr/>
        </p:nvSpPr>
        <p:spPr>
          <a:xfrm>
            <a:off x="288000" y="5652720"/>
            <a:ext cx="11375280" cy="394560"/>
          </a:xfrm>
          <a:prstGeom prst="rect">
            <a:avLst/>
          </a:prstGeom>
          <a:solidFill>
            <a:srgbClr val="a6a6a6">
              <a:alpha val="7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Bahnschrift"/>
                <a:ea typeface="DejaVu Sans"/>
              </a:rPr>
              <a:t>Video Time: 8 minutes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13" name="CustomShape 4"/>
          <p:cNvSpPr/>
          <p:nvPr/>
        </p:nvSpPr>
        <p:spPr>
          <a:xfrm>
            <a:off x="288000" y="6259320"/>
            <a:ext cx="11447280" cy="363960"/>
          </a:xfrm>
          <a:prstGeom prst="rect">
            <a:avLst/>
          </a:prstGeom>
          <a:solidFill>
            <a:srgbClr val="a6a6a6">
              <a:alpha val="7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800" spc="-1" strike="noStrike" u="sng">
                <a:solidFill>
                  <a:srgbClr val="0563c1"/>
                </a:solidFill>
                <a:uFillTx/>
                <a:latin typeface="Univers LT Std 57 Cn"/>
                <a:ea typeface="Univers LT Std 47 Cn Lt"/>
                <a:hlinkClick r:id="rId2"/>
              </a:rPr>
              <a:t>https://www.earthlearningidea.com/Video/Mining_Green_Revolution_6.html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E1ED095609664BA1B9091AF2AD61B6" ma:contentTypeVersion="13" ma:contentTypeDescription="Create a new document." ma:contentTypeScope="" ma:versionID="ca08093c92df4b072340d7d37fa54bae">
  <xsd:schema xmlns:xsd="http://www.w3.org/2001/XMLSchema" xmlns:xs="http://www.w3.org/2001/XMLSchema" xmlns:p="http://schemas.microsoft.com/office/2006/metadata/properties" xmlns:ns3="5b088a96-6fd0-43c1-80ba-2819b9ad8923" xmlns:ns4="bcd2771a-3e81-4f8c-ae50-1ba8ad7451fb" targetNamespace="http://schemas.microsoft.com/office/2006/metadata/properties" ma:root="true" ma:fieldsID="56234c82d38c60bb47361b628d4822f3" ns3:_="" ns4:_="">
    <xsd:import namespace="5b088a96-6fd0-43c1-80ba-2819b9ad8923"/>
    <xsd:import namespace="bcd2771a-3e81-4f8c-ae50-1ba8ad7451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088a96-6fd0-43c1-80ba-2819b9ad89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2771a-3e81-4f8c-ae50-1ba8ad7451f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20CBFA-DF7D-4837-9774-51BEE71990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D12F71-4343-43D4-9F21-EB89702529C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E2F6981-18CC-4728-9941-212AD8F74B1E}">
  <ds:schemaRefs>
    <ds:schemaRef ds:uri="5b088a96-6fd0-43c1-80ba-2819b9ad8923"/>
    <ds:schemaRef ds:uri="bcd2771a-3e81-4f8c-ae50-1ba8ad7451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</TotalTime>
  <Application>LibreOffice/6.4.7.2$Linux_X86_64 LibreOffice_project/40$Build-2</Application>
  <Words>1596</Words>
  <Paragraphs>104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2020-12-10T11:24:37Z</dcterms:created>
  <dc:creator>Ben Lepley</dc:creator>
  <dc:description/>
  <dc:language>en-GB</dc:language>
  <cp:lastModifiedBy/>
  <dcterms:modified xsi:type="dcterms:W3CDTF">2022-08-12T12:07:17Z</dcterms:modified>
  <cp:revision>8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0x0101005EE1ED095609664BA1B9091AF2AD61B6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Widescreen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11</vt:i4>
  </property>
</Properties>
</file>